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43"/>
  </p:notesMasterIdLst>
  <p:handoutMasterIdLst>
    <p:handoutMasterId r:id="rId44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</p:sldIdLst>
  <p:sldSz cx="9144000" cy="6858000" type="screen4x3"/>
  <p:notesSz cx="9928225" cy="6797675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DFF9E8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 autoAdjust="0"/>
    <p:restoredTop sz="95141" autoAdjust="0"/>
  </p:normalViewPr>
  <p:slideViewPr>
    <p:cSldViewPr>
      <p:cViewPr varScale="1">
        <p:scale>
          <a:sx n="82" d="100"/>
          <a:sy n="82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11/20/2018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79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81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7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68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5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07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78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278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55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05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20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3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676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56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677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895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170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655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61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44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1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265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556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301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398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156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029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34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93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8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9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2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5.xml"/><Relationship Id="rId7" Type="http://schemas.openxmlformats.org/officeDocument/2006/relationships/slide" Target="../slides/slide1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Relationship Id="rId9" Type="http://schemas.openxmlformats.org/officeDocument/2006/relationships/slide" Target="../slides/slide1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5.xml"/><Relationship Id="rId7" Type="http://schemas.openxmlformats.org/officeDocument/2006/relationships/slide" Target="../slides/slide1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Relationship Id="rId9" Type="http://schemas.openxmlformats.org/officeDocument/2006/relationships/slide" Target="../slides/slide1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5.xml"/><Relationship Id="rId7" Type="http://schemas.openxmlformats.org/officeDocument/2006/relationships/slide" Target="../slides/slide1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Relationship Id="rId9" Type="http://schemas.openxmlformats.org/officeDocument/2006/relationships/slide" Target="../slides/slide1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5.xml"/><Relationship Id="rId7" Type="http://schemas.openxmlformats.org/officeDocument/2006/relationships/slide" Target="../slides/slide1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4.xml"/><Relationship Id="rId4" Type="http://schemas.openxmlformats.org/officeDocument/2006/relationships/slide" Target="../slides/slide10.xml"/><Relationship Id="rId9" Type="http://schemas.openxmlformats.org/officeDocument/2006/relationships/slide" Target="../slides/slide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ound Same Side Corner Rectangle 19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hlinkClick r:id="rId3" action="ppaction://hlinksldjump"/>
          </p:cNvPr>
          <p:cNvSpPr/>
          <p:nvPr userDrawn="1"/>
        </p:nvSpPr>
        <p:spPr>
          <a:xfrm>
            <a:off x="124274" y="692696"/>
            <a:ext cx="7194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5.1 - Angle Properties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4" action="ppaction://hlinksldjump"/>
          </p:cNvPr>
          <p:cNvSpPr/>
          <p:nvPr userDrawn="1"/>
        </p:nvSpPr>
        <p:spPr>
          <a:xfrm>
            <a:off x="883506" y="692696"/>
            <a:ext cx="91993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– Polygon Interior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915513" y="692696"/>
            <a:ext cx="90398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 – Pythagoras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5868144" y="692696"/>
            <a:ext cx="10081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5.7 – Trigonometry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1843197" y="692696"/>
            <a:ext cx="103256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– Polygon Exterior Angles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4801376" y="692696"/>
            <a:ext cx="10270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5.6 – Trigonometry 1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9" action="ppaction://hlinksldjump"/>
          </p:cNvPr>
          <p:cNvSpPr/>
          <p:nvPr userDrawn="1"/>
        </p:nvSpPr>
        <p:spPr>
          <a:xfrm>
            <a:off x="3859251" y="692696"/>
            <a:ext cx="90237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8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5.5 – Pythagoras 2</a:t>
            </a:r>
            <a:endParaRPr lang="en-GB" sz="9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05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of a Polygon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pl-PL" sz="3600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pl-PL" sz="3600" dirty="0"/>
              <a:t>180 </a:t>
            </a:r>
            <a:r>
              <a:rPr lang="en-US" sz="3600" dirty="0" smtClean="0"/>
              <a:t>	</a:t>
            </a:r>
            <a:r>
              <a:rPr lang="pl-PL" sz="3600" dirty="0" smtClean="0">
                <a:solidFill>
                  <a:srgbClr val="C00000"/>
                </a:solidFill>
              </a:rPr>
              <a:t>b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pl-PL" sz="3600" dirty="0"/>
              <a:t>540 </a:t>
            </a:r>
            <a:r>
              <a:rPr lang="en-US" sz="3600" dirty="0" smtClean="0"/>
              <a:t>	</a:t>
            </a:r>
            <a:r>
              <a:rPr lang="pl-PL" sz="3600" dirty="0" smtClean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pl-PL" sz="3600" dirty="0"/>
              <a:t>900 </a:t>
            </a:r>
            <a:r>
              <a:rPr lang="en-US" sz="3600" dirty="0" smtClean="0"/>
              <a:t>	</a:t>
            </a:r>
            <a:r>
              <a:rPr lang="pl-PL" sz="3600" dirty="0" smtClean="0">
                <a:solidFill>
                  <a:srgbClr val="C00000"/>
                </a:solidFill>
              </a:rPr>
              <a:t>d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1080</a:t>
            </a:r>
            <a:endParaRPr lang="en-US" sz="3600" dirty="0" smtClean="0"/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pl-PL" sz="3600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en-US" sz="3600" i="1" dirty="0" smtClean="0"/>
              <a:t>x</a:t>
            </a:r>
            <a:r>
              <a:rPr lang="pl-PL" sz="3600" dirty="0" smtClean="0"/>
              <a:t> </a:t>
            </a:r>
            <a:r>
              <a:rPr lang="pl-PL" sz="3600" dirty="0"/>
              <a:t>= </a:t>
            </a:r>
            <a:r>
              <a:rPr lang="pl-PL" sz="3600" dirty="0" smtClean="0"/>
              <a:t>45</a:t>
            </a:r>
            <a:r>
              <a:rPr lang="en-US" sz="3600" baseline="30000" dirty="0" smtClean="0"/>
              <a:t>o</a:t>
            </a:r>
            <a:r>
              <a:rPr lang="pl-PL" sz="3600" dirty="0" smtClean="0"/>
              <a:t> </a:t>
            </a:r>
            <a:r>
              <a:rPr lang="en-US" sz="3600" dirty="0" smtClean="0"/>
              <a:t>	</a:t>
            </a:r>
            <a:r>
              <a:rPr lang="pl-PL" sz="3600" dirty="0" smtClean="0">
                <a:solidFill>
                  <a:srgbClr val="C00000"/>
                </a:solidFill>
              </a:rPr>
              <a:t>b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pl-PL" sz="3600" dirty="0"/>
              <a:t>0 = </a:t>
            </a:r>
            <a:r>
              <a:rPr lang="pl-PL" sz="3600" dirty="0" smtClean="0"/>
              <a:t>81</a:t>
            </a:r>
            <a:r>
              <a:rPr lang="en-US" sz="3600" baseline="30000" dirty="0" smtClean="0"/>
              <a:t>o</a:t>
            </a:r>
            <a:r>
              <a:rPr lang="pl-PL" sz="3600" dirty="0" smtClean="0"/>
              <a:t> </a:t>
            </a:r>
            <a:r>
              <a:rPr lang="en-US" sz="3600" dirty="0" smtClean="0"/>
              <a:t>   	</a:t>
            </a:r>
            <a:r>
              <a:rPr lang="pl-PL" sz="3600" dirty="0" smtClean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pl-PL" sz="3600" i="1" dirty="0" smtClean="0"/>
              <a:t>z</a:t>
            </a:r>
            <a:r>
              <a:rPr lang="pl-PL" sz="3600" dirty="0" smtClean="0"/>
              <a:t> </a:t>
            </a:r>
            <a:r>
              <a:rPr lang="pl-PL" sz="3600" dirty="0"/>
              <a:t>= </a:t>
            </a:r>
            <a:r>
              <a:rPr lang="pl-PL" sz="3600" dirty="0" smtClean="0"/>
              <a:t>60</a:t>
            </a:r>
            <a:r>
              <a:rPr lang="en-US" sz="3600" baseline="30000" dirty="0" smtClean="0"/>
              <a:t>o</a:t>
            </a:r>
            <a:endParaRPr lang="pl-PL" sz="3600" baseline="30000" dirty="0"/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pl-PL" sz="3600" dirty="0" smtClean="0"/>
              <a:t>720</a:t>
            </a:r>
            <a:r>
              <a:rPr lang="en-US" sz="3600" baseline="30000" dirty="0" smtClean="0"/>
              <a:t>o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80085"/>
              </p:ext>
            </p:extLst>
          </p:nvPr>
        </p:nvGraphicFramePr>
        <p:xfrm>
          <a:off x="827584" y="3068568"/>
          <a:ext cx="7992887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890"/>
                <a:gridCol w="1613243"/>
                <a:gridCol w="2126548"/>
                <a:gridCol w="2273206"/>
              </a:tblGrid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sides (</a:t>
                      </a:r>
                      <a:r>
                        <a:rPr lang="en-US" sz="2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triangles formed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interior angles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Quadrilateral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Pentagon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Hexagon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Heptagon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3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5.2 – Interior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of a Polygon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pl-PL" sz="3600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r>
              <a:rPr lang="pl-PL" sz="3600" dirty="0" smtClean="0"/>
              <a:t> </a:t>
            </a:r>
            <a:r>
              <a:rPr lang="en-US" sz="3600" dirty="0" smtClean="0"/>
              <a:t>	3240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162</a:t>
            </a:r>
            <a:r>
              <a:rPr lang="en-US" sz="3600" baseline="30000" dirty="0"/>
              <a:t>0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108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135</a:t>
            </a:r>
            <a:r>
              <a:rPr lang="en-US" sz="3600" baseline="30000" dirty="0"/>
              <a:t>0</a:t>
            </a:r>
            <a:r>
              <a:rPr lang="en-US" sz="3600" dirty="0" smtClean="0"/>
              <a:t> 	</a:t>
            </a:r>
            <a:r>
              <a:rPr lang="en-US" sz="3600" dirty="0" smtClean="0">
                <a:solidFill>
                  <a:srgbClr val="C00000"/>
                </a:solidFill>
              </a:rPr>
              <a:t>c.</a:t>
            </a:r>
            <a:r>
              <a:rPr lang="en-US" sz="3600" dirty="0" smtClean="0"/>
              <a:t> 128.6</a:t>
            </a:r>
            <a:r>
              <a:rPr lang="en-US" sz="3600" baseline="30000" dirty="0"/>
              <a:t>0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d.</a:t>
            </a:r>
            <a:r>
              <a:rPr lang="en-US" sz="3600" dirty="0" smtClean="0"/>
              <a:t> 156</a:t>
            </a:r>
            <a:r>
              <a:rPr lang="en-US" sz="3600" baseline="30000" dirty="0"/>
              <a:t>0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</a:t>
            </a:r>
            <a:r>
              <a:rPr lang="en-US" sz="3600" i="1" dirty="0" smtClean="0"/>
              <a:t>a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130°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	</a:t>
            </a:r>
            <a:r>
              <a:rPr lang="en-US" sz="3600" i="1" dirty="0" smtClean="0"/>
              <a:t>x </a:t>
            </a:r>
            <a:r>
              <a:rPr lang="en-US" sz="3600" dirty="0" smtClean="0"/>
              <a:t>= 60</a:t>
            </a:r>
            <a:r>
              <a:rPr lang="en-US" sz="3600" baseline="30000" dirty="0"/>
              <a:t>0</a:t>
            </a:r>
            <a:r>
              <a:rPr lang="en-US" sz="3600" dirty="0" smtClean="0"/>
              <a:t>, </a:t>
            </a:r>
            <a:r>
              <a:rPr lang="en-US" sz="3600" dirty="0"/>
              <a:t>angles are: </a:t>
            </a:r>
            <a:r>
              <a:rPr lang="en-US" sz="3600" dirty="0" smtClean="0"/>
              <a:t>60</a:t>
            </a:r>
            <a:r>
              <a:rPr lang="en-US" sz="3600" baseline="30000" dirty="0"/>
              <a:t>0</a:t>
            </a:r>
            <a:r>
              <a:rPr lang="en-US" sz="3600" dirty="0" smtClean="0"/>
              <a:t>, 180</a:t>
            </a:r>
            <a:r>
              <a:rPr lang="en-US" sz="3600" baseline="30000" dirty="0"/>
              <a:t>0</a:t>
            </a:r>
            <a:r>
              <a:rPr lang="en-US" sz="3600" dirty="0" smtClean="0"/>
              <a:t>, </a:t>
            </a:r>
            <a:r>
              <a:rPr lang="en-US" sz="3600" dirty="0"/>
              <a:t>60°, </a:t>
            </a:r>
            <a:r>
              <a:rPr lang="en-US" sz="3600" dirty="0" smtClean="0"/>
              <a:t>	120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, 120</a:t>
            </a:r>
            <a:r>
              <a:rPr lang="en-US" sz="3600" baseline="30000" dirty="0"/>
              <a:t>0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19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72</a:t>
            </a:r>
            <a:r>
              <a:rPr lang="en-US" sz="3600" baseline="30000" dirty="0"/>
              <a:t>0</a:t>
            </a:r>
            <a:r>
              <a:rPr lang="en-US" sz="3600" dirty="0" smtClean="0"/>
              <a:t>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54</a:t>
            </a:r>
            <a:r>
              <a:rPr lang="en-US" sz="3600" baseline="30000" dirty="0"/>
              <a:t>0</a:t>
            </a:r>
            <a:r>
              <a:rPr lang="en-US" sz="3600" dirty="0" smtClean="0"/>
              <a:t> 	</a:t>
            </a:r>
            <a:r>
              <a:rPr lang="en-US" sz="3600" dirty="0" smtClean="0">
                <a:solidFill>
                  <a:srgbClr val="C00000"/>
                </a:solidFill>
              </a:rPr>
              <a:t>c.</a:t>
            </a:r>
            <a:r>
              <a:rPr lang="en-US" sz="3600" dirty="0" smtClean="0"/>
              <a:t> 54</a:t>
            </a:r>
            <a:r>
              <a:rPr lang="en-US" sz="3600" baseline="30000" dirty="0"/>
              <a:t>0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Rhombus </a:t>
            </a:r>
            <a:r>
              <a:rPr lang="en-US" sz="3600" dirty="0"/>
              <a:t>and hexagon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105</a:t>
            </a:r>
            <a:r>
              <a:rPr lang="en-US" sz="3600" baseline="30000" dirty="0"/>
              <a:t>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303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of a Polygon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913063" algn="l"/>
                <a:tab pos="4808538" algn="l"/>
                <a:tab pos="6451600" algn="l"/>
              </a:tabLst>
            </a:pPr>
            <a:r>
              <a:rPr lang="pl-PL" sz="2900" dirty="0" smtClean="0">
                <a:solidFill>
                  <a:srgbClr val="C00000"/>
                </a:solidFill>
              </a:rPr>
              <a:t>a</a:t>
            </a:r>
            <a:r>
              <a:rPr lang="en-US" sz="2900" dirty="0" smtClean="0">
                <a:solidFill>
                  <a:srgbClr val="C00000"/>
                </a:solidFill>
              </a:rPr>
              <a:t>.	</a:t>
            </a:r>
            <a:r>
              <a:rPr lang="en-US" sz="2900" dirty="0" smtClean="0"/>
              <a:t>900</a:t>
            </a:r>
            <a:r>
              <a:rPr lang="en-US" sz="2900" baseline="30000" dirty="0" smtClean="0"/>
              <a:t>0</a:t>
            </a:r>
            <a:r>
              <a:rPr lang="en-US" sz="2900" dirty="0" smtClean="0"/>
              <a:t> 	</a:t>
            </a: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540</a:t>
            </a:r>
            <a:r>
              <a:rPr lang="en-US" sz="2900" baseline="30000" dirty="0"/>
              <a:t>0</a:t>
            </a:r>
            <a:r>
              <a:rPr lang="en-US" sz="2900" dirty="0" smtClean="0"/>
              <a:t> 	</a:t>
            </a:r>
            <a:r>
              <a:rPr lang="en-US" sz="2900" dirty="0" smtClean="0">
                <a:solidFill>
                  <a:srgbClr val="C00000"/>
                </a:solidFill>
              </a:rPr>
              <a:t>c.</a:t>
            </a:r>
            <a:r>
              <a:rPr lang="en-US" sz="2900" dirty="0" smtClean="0"/>
              <a:t> 1440</a:t>
            </a:r>
            <a:r>
              <a:rPr lang="en-US" sz="2900" baseline="30000" dirty="0"/>
              <a:t>0</a:t>
            </a:r>
            <a:endParaRPr lang="en-US" sz="2900" dirty="0"/>
          </a:p>
          <a:p>
            <a:pPr marL="508000" indent="-5080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913063" algn="l"/>
                <a:tab pos="4808538" algn="l"/>
                <a:tab pos="6451600" algn="l"/>
              </a:tabLst>
            </a:pPr>
            <a:r>
              <a:rPr lang="en-US" sz="2900" dirty="0" smtClean="0">
                <a:solidFill>
                  <a:srgbClr val="C00000"/>
                </a:solidFill>
              </a:rPr>
              <a:t>a.</a:t>
            </a:r>
            <a:r>
              <a:rPr lang="en-US" sz="2900" dirty="0" smtClean="0"/>
              <a:t> 	</a:t>
            </a:r>
            <a:r>
              <a:rPr lang="en-US" sz="2900" i="1" dirty="0" smtClean="0"/>
              <a:t>a</a:t>
            </a:r>
            <a:r>
              <a:rPr lang="en-US" sz="2900" dirty="0" smtClean="0"/>
              <a:t> </a:t>
            </a:r>
            <a:r>
              <a:rPr lang="en-US" sz="2900" dirty="0"/>
              <a:t>= </a:t>
            </a:r>
            <a:r>
              <a:rPr lang="en-US" sz="2900" dirty="0" smtClean="0"/>
              <a:t>96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b</a:t>
            </a:r>
            <a:r>
              <a:rPr lang="en-US" sz="2900" dirty="0"/>
              <a:t> = 156°; </a:t>
            </a:r>
            <a:r>
              <a:rPr lang="en-US" sz="2900" i="1" dirty="0"/>
              <a:t>c</a:t>
            </a:r>
            <a:r>
              <a:rPr lang="en-US" sz="2900" dirty="0"/>
              <a:t> = </a:t>
            </a:r>
            <a:r>
              <a:rPr lang="en-US" sz="2900" dirty="0" smtClean="0"/>
              <a:t>108</a:t>
            </a:r>
            <a:r>
              <a:rPr lang="en-US" sz="2900" baseline="30000" dirty="0"/>
              <a:t>0</a:t>
            </a:r>
            <a:r>
              <a:rPr lang="en-US" sz="2900" dirty="0" smtClean="0"/>
              <a:t> </a:t>
            </a:r>
            <a:br>
              <a:rPr lang="en-US" sz="2900" dirty="0" smtClean="0"/>
            </a:b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	</a:t>
            </a:r>
            <a:r>
              <a:rPr lang="en-US" sz="2900" i="1" dirty="0" smtClean="0"/>
              <a:t>a</a:t>
            </a:r>
            <a:r>
              <a:rPr lang="en-US" sz="2900" dirty="0" smtClean="0"/>
              <a:t> </a:t>
            </a:r>
            <a:r>
              <a:rPr lang="en-US" sz="2900" dirty="0"/>
              <a:t>= 140°; </a:t>
            </a:r>
            <a:r>
              <a:rPr lang="en-US" sz="2900" i="1" dirty="0"/>
              <a:t>b</a:t>
            </a:r>
            <a:r>
              <a:rPr lang="en-US" sz="2900" dirty="0"/>
              <a:t> = </a:t>
            </a:r>
            <a:r>
              <a:rPr lang="en-US" sz="2900" dirty="0" smtClean="0"/>
              <a:t>140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c</a:t>
            </a:r>
            <a:r>
              <a:rPr lang="en-US" sz="2900" dirty="0"/>
              <a:t> = </a:t>
            </a:r>
            <a:r>
              <a:rPr lang="en-US" sz="2900" dirty="0" smtClean="0"/>
              <a:t>80</a:t>
            </a:r>
            <a:r>
              <a:rPr lang="en-US" sz="2900" baseline="30000" dirty="0"/>
              <a:t>0</a:t>
            </a:r>
            <a:r>
              <a:rPr lang="en-US" sz="2900" dirty="0" smtClean="0"/>
              <a:t> </a:t>
            </a:r>
            <a:br>
              <a:rPr lang="en-US" sz="2900" dirty="0" smtClean="0"/>
            </a:br>
            <a:r>
              <a:rPr lang="en-US" sz="2900" dirty="0" smtClean="0">
                <a:solidFill>
                  <a:srgbClr val="C00000"/>
                </a:solidFill>
              </a:rPr>
              <a:t>c.</a:t>
            </a:r>
            <a:r>
              <a:rPr lang="en-US" sz="2900" dirty="0" smtClean="0"/>
              <a:t> 	</a:t>
            </a:r>
            <a:r>
              <a:rPr lang="en-US" sz="2900" i="1" dirty="0" smtClean="0"/>
              <a:t>a</a:t>
            </a:r>
            <a:r>
              <a:rPr lang="en-US" sz="2900" dirty="0" smtClean="0"/>
              <a:t> </a:t>
            </a:r>
            <a:r>
              <a:rPr lang="en-US" sz="2900" dirty="0"/>
              <a:t>= </a:t>
            </a:r>
            <a:r>
              <a:rPr lang="en-US" sz="2900" dirty="0" smtClean="0"/>
              <a:t>120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 smtClean="0"/>
              <a:t>b</a:t>
            </a:r>
            <a:r>
              <a:rPr lang="en-US" sz="2900" dirty="0" smtClean="0"/>
              <a:t> </a:t>
            </a:r>
            <a:r>
              <a:rPr lang="en-US" sz="2900" dirty="0"/>
              <a:t>= </a:t>
            </a:r>
            <a:r>
              <a:rPr lang="en-US" sz="2900" dirty="0" smtClean="0"/>
              <a:t>120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c</a:t>
            </a:r>
            <a:r>
              <a:rPr lang="en-US" sz="2900" dirty="0"/>
              <a:t> = </a:t>
            </a:r>
            <a:r>
              <a:rPr lang="en-US" sz="2900" dirty="0" smtClean="0"/>
              <a:t>120</a:t>
            </a:r>
            <a:r>
              <a:rPr lang="en-US" sz="2900" baseline="30000" dirty="0"/>
              <a:t>0</a:t>
            </a:r>
            <a:endParaRPr lang="en-US" sz="2900" dirty="0"/>
          </a:p>
          <a:p>
            <a:pPr marL="508000" indent="-5080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913063" algn="l"/>
                <a:tab pos="4808538" algn="l"/>
                <a:tab pos="6451600" algn="l"/>
              </a:tabLst>
            </a:pPr>
            <a:r>
              <a:rPr lang="en-US" sz="2900" dirty="0" smtClean="0">
                <a:solidFill>
                  <a:srgbClr val="C00000"/>
                </a:solidFill>
              </a:rPr>
              <a:t>a.</a:t>
            </a:r>
            <a:r>
              <a:rPr lang="en-US" sz="2900" dirty="0" smtClean="0"/>
              <a:t> 	</a:t>
            </a:r>
            <a:r>
              <a:rPr lang="en-US" sz="2900" i="1" dirty="0" smtClean="0"/>
              <a:t>a</a:t>
            </a:r>
            <a:r>
              <a:rPr lang="en-US" sz="2900" dirty="0" smtClean="0"/>
              <a:t> </a:t>
            </a:r>
            <a:r>
              <a:rPr lang="en-US" sz="2900" dirty="0"/>
              <a:t>= </a:t>
            </a:r>
            <a:r>
              <a:rPr lang="en-US" sz="2900" dirty="0" smtClean="0"/>
              <a:t>95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b</a:t>
            </a:r>
            <a:r>
              <a:rPr lang="en-US" sz="2900" dirty="0"/>
              <a:t> = 85°; </a:t>
            </a:r>
            <a:r>
              <a:rPr lang="en-US" sz="2900" i="1" dirty="0"/>
              <a:t>c</a:t>
            </a:r>
            <a:r>
              <a:rPr lang="en-US" sz="2900" dirty="0"/>
              <a:t> = </a:t>
            </a:r>
            <a:r>
              <a:rPr lang="en-US" sz="2900" dirty="0" smtClean="0"/>
              <a:t>85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d</a:t>
            </a:r>
            <a:r>
              <a:rPr lang="en-US" sz="2900" dirty="0"/>
              <a:t> = </a:t>
            </a:r>
            <a:r>
              <a:rPr lang="en-US" sz="2900" dirty="0" smtClean="0"/>
              <a:t>95</a:t>
            </a:r>
            <a:r>
              <a:rPr lang="en-US" sz="2900" baseline="30000" dirty="0" smtClean="0"/>
              <a:t>0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	</a:t>
            </a:r>
            <a:r>
              <a:rPr lang="en-US" sz="2900" i="1" dirty="0" smtClean="0"/>
              <a:t>a</a:t>
            </a:r>
            <a:r>
              <a:rPr lang="en-US" sz="2900" dirty="0" smtClean="0"/>
              <a:t> </a:t>
            </a:r>
            <a:r>
              <a:rPr lang="en-US" sz="2900" dirty="0"/>
              <a:t>= 103°; </a:t>
            </a:r>
            <a:r>
              <a:rPr lang="en-US" sz="2900" i="1" dirty="0"/>
              <a:t>b</a:t>
            </a:r>
            <a:r>
              <a:rPr lang="en-US" sz="2900" dirty="0"/>
              <a:t> = 77°; </a:t>
            </a:r>
            <a:r>
              <a:rPr lang="en-US" sz="2900" i="1" dirty="0"/>
              <a:t>c</a:t>
            </a:r>
            <a:r>
              <a:rPr lang="en-US" sz="2900" dirty="0"/>
              <a:t> = </a:t>
            </a:r>
            <a:r>
              <a:rPr lang="en-US" sz="2900" dirty="0" smtClean="0"/>
              <a:t>103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d</a:t>
            </a:r>
            <a:r>
              <a:rPr lang="en-US" sz="2900" dirty="0"/>
              <a:t> = </a:t>
            </a:r>
            <a:r>
              <a:rPr lang="en-US" sz="2900" dirty="0" smtClean="0"/>
              <a:t>77</a:t>
            </a:r>
            <a:r>
              <a:rPr lang="en-US" sz="2900" baseline="30000" dirty="0"/>
              <a:t>0</a:t>
            </a:r>
            <a:endParaRPr lang="en-US" sz="2900" dirty="0"/>
          </a:p>
          <a:p>
            <a:pPr marL="508000" indent="-50800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913063" algn="l"/>
                <a:tab pos="4808538" algn="l"/>
                <a:tab pos="6451600" algn="l"/>
              </a:tabLst>
            </a:pPr>
            <a:r>
              <a:rPr lang="en-US" sz="2900" dirty="0" smtClean="0">
                <a:solidFill>
                  <a:srgbClr val="C00000"/>
                </a:solidFill>
              </a:rPr>
              <a:t>a.</a:t>
            </a:r>
            <a:r>
              <a:rPr lang="en-US" sz="2900" dirty="0" smtClean="0"/>
              <a:t> 	Pentagon</a:t>
            </a:r>
            <a:r>
              <a:rPr lang="en-US" sz="2900" dirty="0"/>
              <a:t>: </a:t>
            </a:r>
            <a:r>
              <a:rPr lang="en-US" sz="2900" i="1" dirty="0"/>
              <a:t>a</a:t>
            </a:r>
            <a:r>
              <a:rPr lang="en-US" sz="2900" dirty="0"/>
              <a:t> = 60°; </a:t>
            </a:r>
            <a:r>
              <a:rPr lang="en-US" sz="2900" i="1" dirty="0" smtClean="0"/>
              <a:t>b</a:t>
            </a:r>
            <a:r>
              <a:rPr lang="en-US" sz="2900" dirty="0" smtClean="0"/>
              <a:t> </a:t>
            </a:r>
            <a:r>
              <a:rPr lang="en-US" sz="2900" dirty="0"/>
              <a:t>= </a:t>
            </a:r>
            <a:r>
              <a:rPr lang="en-US" sz="2900" dirty="0" smtClean="0"/>
              <a:t>60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c</a:t>
            </a:r>
            <a:r>
              <a:rPr lang="en-US" sz="2900" dirty="0"/>
              <a:t> = 90°;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	</a:t>
            </a:r>
            <a:r>
              <a:rPr lang="en-US" sz="2900" i="1" dirty="0" smtClean="0"/>
              <a:t>d</a:t>
            </a:r>
            <a:r>
              <a:rPr lang="en-US" sz="2900" dirty="0" smtClean="0"/>
              <a:t> </a:t>
            </a:r>
            <a:r>
              <a:rPr lang="en-US" sz="2900" dirty="0"/>
              <a:t>= 100°; </a:t>
            </a:r>
            <a:r>
              <a:rPr lang="en-US" sz="2900" i="1" dirty="0"/>
              <a:t>e</a:t>
            </a:r>
            <a:r>
              <a:rPr lang="en-US" sz="2900" dirty="0"/>
              <a:t> = </a:t>
            </a:r>
            <a:r>
              <a:rPr lang="en-US" sz="2900" dirty="0" smtClean="0"/>
              <a:t>50“</a:t>
            </a:r>
            <a:br>
              <a:rPr lang="en-US" sz="2900" dirty="0" smtClean="0"/>
            </a:br>
            <a:r>
              <a:rPr lang="en-US" sz="2900" dirty="0" smtClean="0"/>
              <a:t>	Hexagon</a:t>
            </a:r>
            <a:r>
              <a:rPr lang="en-US" sz="2900" dirty="0"/>
              <a:t>: </a:t>
            </a:r>
            <a:r>
              <a:rPr lang="en-US" sz="2900" i="1" dirty="0"/>
              <a:t>a</a:t>
            </a:r>
            <a:r>
              <a:rPr lang="en-US" sz="2900" dirty="0"/>
              <a:t> = 50°; </a:t>
            </a:r>
            <a:r>
              <a:rPr lang="en-US" sz="2900" i="1" dirty="0"/>
              <a:t>b</a:t>
            </a:r>
            <a:r>
              <a:rPr lang="en-US" sz="2900" dirty="0"/>
              <a:t> = </a:t>
            </a:r>
            <a:r>
              <a:rPr lang="en-US" sz="2900" dirty="0" smtClean="0"/>
              <a:t>70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/>
              <a:t>c</a:t>
            </a:r>
            <a:r>
              <a:rPr lang="en-US" sz="2900" dirty="0"/>
              <a:t> = 70°; </a:t>
            </a:r>
            <a:r>
              <a:rPr lang="en-US" sz="2900" i="1" dirty="0"/>
              <a:t>d</a:t>
            </a:r>
            <a:r>
              <a:rPr lang="en-US" sz="2900" dirty="0"/>
              <a:t> = 70°;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	e </a:t>
            </a:r>
            <a:r>
              <a:rPr lang="en-US" sz="2900" dirty="0"/>
              <a:t>= </a:t>
            </a:r>
            <a:r>
              <a:rPr lang="en-US" sz="2900" dirty="0" smtClean="0"/>
              <a:t>60</a:t>
            </a:r>
            <a:r>
              <a:rPr lang="en-US" sz="2900" baseline="30000" dirty="0"/>
              <a:t>0</a:t>
            </a:r>
            <a:r>
              <a:rPr lang="en-US" sz="2900" dirty="0" smtClean="0"/>
              <a:t>; </a:t>
            </a:r>
            <a:r>
              <a:rPr lang="en-US" sz="2900" i="1" dirty="0" smtClean="0"/>
              <a:t>f </a:t>
            </a:r>
            <a:r>
              <a:rPr lang="en-US" sz="2900" dirty="0" smtClean="0"/>
              <a:t>= </a:t>
            </a:r>
            <a:r>
              <a:rPr lang="en-US" sz="2900" dirty="0"/>
              <a:t>40°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>
                <a:solidFill>
                  <a:srgbClr val="C00000"/>
                </a:solidFill>
              </a:rPr>
              <a:t>b.</a:t>
            </a:r>
            <a:r>
              <a:rPr lang="en-US" sz="2900" dirty="0" smtClean="0"/>
              <a:t> 	Sum </a:t>
            </a:r>
            <a:r>
              <a:rPr lang="en-US" sz="2900" dirty="0"/>
              <a:t>of exterior angles is 360“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>
                <a:solidFill>
                  <a:srgbClr val="C00000"/>
                </a:solidFill>
              </a:rPr>
              <a:t>c.</a:t>
            </a:r>
            <a:r>
              <a:rPr lang="en-US" sz="2900" dirty="0" smtClean="0"/>
              <a:t> 	Both </a:t>
            </a:r>
            <a:r>
              <a:rPr lang="en-US" sz="2900" dirty="0"/>
              <a:t>sets of exterior angles sum to 360°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905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5.3 – Exterior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Angles of a Polygon</a:t>
            </a:r>
            <a:endParaRPr lang="en-GB" sz="36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pl-PL" sz="3000" dirty="0" smtClean="0">
                <a:solidFill>
                  <a:srgbClr val="C00000"/>
                </a:solidFill>
              </a:rPr>
              <a:t>a</a:t>
            </a:r>
            <a:r>
              <a:rPr lang="en-US" sz="3000" dirty="0" smtClean="0">
                <a:solidFill>
                  <a:srgbClr val="C00000"/>
                </a:solidFill>
              </a:rPr>
              <a:t>.	</a:t>
            </a:r>
            <a:r>
              <a:rPr lang="en-US" sz="3000" dirty="0" smtClean="0"/>
              <a:t>60</a:t>
            </a:r>
            <a:r>
              <a:rPr lang="en-US" sz="3000" dirty="0"/>
              <a:t>°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i="1" dirty="0" smtClean="0"/>
              <a:t>a</a:t>
            </a:r>
            <a:r>
              <a:rPr lang="en-US" sz="3000" dirty="0" smtClean="0"/>
              <a:t> = </a:t>
            </a:r>
            <a:r>
              <a:rPr lang="en-US" sz="3000" dirty="0"/>
              <a:t>80°; </a:t>
            </a:r>
            <a:r>
              <a:rPr lang="en-US" sz="3000" i="1" dirty="0"/>
              <a:t>c</a:t>
            </a:r>
            <a:r>
              <a:rPr lang="en-US" sz="3000" dirty="0"/>
              <a:t> = </a:t>
            </a:r>
            <a:r>
              <a:rPr lang="en-US" sz="3000" dirty="0" smtClean="0"/>
              <a:t>66</a:t>
            </a:r>
            <a:r>
              <a:rPr lang="en-US" sz="3000" dirty="0"/>
              <a:t>°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dirty="0" smtClean="0"/>
              <a:t>138</a:t>
            </a:r>
            <a:r>
              <a:rPr lang="en-US" sz="3000" dirty="0"/>
              <a:t>°</a:t>
            </a:r>
            <a:r>
              <a:rPr lang="en-US" sz="3000" dirty="0" smtClean="0"/>
              <a:t>, 70</a:t>
            </a:r>
            <a:r>
              <a:rPr lang="en-US" sz="3000" dirty="0"/>
              <a:t>°</a:t>
            </a:r>
            <a:r>
              <a:rPr lang="en-US" sz="3000" dirty="0" smtClean="0"/>
              <a:t>, 167</a:t>
            </a:r>
            <a:r>
              <a:rPr lang="en-US" sz="3000" dirty="0"/>
              <a:t>°</a:t>
            </a:r>
            <a:r>
              <a:rPr lang="en-US" sz="3000" dirty="0" smtClean="0"/>
              <a:t>, 113</a:t>
            </a:r>
            <a:r>
              <a:rPr lang="en-US" sz="3000" dirty="0"/>
              <a:t>°</a:t>
            </a:r>
            <a:r>
              <a:rPr lang="en-US" sz="3000" dirty="0" smtClean="0"/>
              <a:t>, 125</a:t>
            </a:r>
            <a:r>
              <a:rPr lang="en-US" sz="3000" dirty="0"/>
              <a:t>°</a:t>
            </a:r>
            <a:r>
              <a:rPr lang="en-US" sz="3000" dirty="0" smtClean="0"/>
              <a:t>, 169</a:t>
            </a:r>
            <a:r>
              <a:rPr lang="en-US" sz="3000" dirty="0"/>
              <a:t>°</a:t>
            </a:r>
            <a:r>
              <a:rPr lang="en-US" sz="3000" dirty="0" smtClean="0"/>
              <a:t>, 127</a:t>
            </a:r>
            <a:r>
              <a:rPr lang="en-US" sz="3000" dirty="0"/>
              <a:t>°</a:t>
            </a:r>
            <a:r>
              <a:rPr lang="en-US" sz="3000" dirty="0" smtClean="0"/>
              <a:t>, 171</a:t>
            </a:r>
            <a:r>
              <a:rPr lang="en-US" sz="3000" dirty="0"/>
              <a:t>°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i="1" dirty="0" smtClean="0"/>
              <a:t>x</a:t>
            </a:r>
            <a:r>
              <a:rPr lang="en-US" sz="3000" dirty="0" smtClean="0"/>
              <a:t> </a:t>
            </a:r>
            <a:r>
              <a:rPr lang="en-US" sz="3000" dirty="0"/>
              <a:t>= </a:t>
            </a:r>
            <a:r>
              <a:rPr lang="en-US" sz="3000" dirty="0" smtClean="0"/>
              <a:t>50</a:t>
            </a:r>
            <a:r>
              <a:rPr lang="en-US" sz="3000" dirty="0"/>
              <a:t>°</a:t>
            </a:r>
            <a:r>
              <a:rPr lang="en-US" sz="3000" dirty="0" smtClean="0"/>
              <a:t> </a:t>
            </a:r>
            <a:r>
              <a:rPr lang="en-US" sz="3000" dirty="0"/>
              <a:t>giving exterior angles of </a:t>
            </a:r>
            <a:r>
              <a:rPr lang="en-US" sz="3000" dirty="0" smtClean="0"/>
              <a:t>70</a:t>
            </a:r>
            <a:r>
              <a:rPr lang="en-US" sz="3000" dirty="0"/>
              <a:t>°</a:t>
            </a:r>
            <a:r>
              <a:rPr lang="en-US" sz="3000" dirty="0" smtClean="0"/>
              <a:t>, 50</a:t>
            </a:r>
            <a:r>
              <a:rPr lang="en-US" sz="3000" dirty="0"/>
              <a:t>°</a:t>
            </a:r>
            <a:r>
              <a:rPr lang="en-US" sz="3000" dirty="0" smtClean="0"/>
              <a:t>, 90</a:t>
            </a:r>
            <a:r>
              <a:rPr lang="en-US" sz="3000" dirty="0"/>
              <a:t>°</a:t>
            </a:r>
            <a:r>
              <a:rPr lang="en-US" sz="3000" dirty="0" smtClean="0"/>
              <a:t>, 50</a:t>
            </a:r>
            <a:r>
              <a:rPr lang="en-US" sz="3000" dirty="0"/>
              <a:t>°</a:t>
            </a:r>
            <a:r>
              <a:rPr lang="en-US" sz="3000" dirty="0" smtClean="0"/>
              <a:t> </a:t>
            </a:r>
            <a:r>
              <a:rPr lang="en-US" sz="3000" dirty="0"/>
              <a:t>and 100°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5080000" algn="l"/>
                <a:tab pos="6451600" algn="l"/>
              </a:tabLst>
            </a:pPr>
            <a:r>
              <a:rPr lang="en-US" sz="3000" dirty="0" smtClean="0">
                <a:solidFill>
                  <a:srgbClr val="C00000"/>
                </a:solidFill>
              </a:rPr>
              <a:t>a.</a:t>
            </a:r>
            <a:r>
              <a:rPr lang="en-US" sz="3000" dirty="0" smtClean="0"/>
              <a:t> 36 </a:t>
            </a:r>
            <a:r>
              <a:rPr lang="en-US" sz="3000" dirty="0"/>
              <a:t>sides </a:t>
            </a: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C00000"/>
                </a:solidFill>
              </a:rPr>
              <a:t>b.</a:t>
            </a:r>
            <a:r>
              <a:rPr lang="en-US" sz="3000" dirty="0" smtClean="0"/>
              <a:t> </a:t>
            </a:r>
            <a:r>
              <a:rPr lang="en-US" sz="3000" dirty="0"/>
              <a:t>5 sides </a:t>
            </a: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C00000"/>
                </a:solidFill>
              </a:rPr>
              <a:t>c.</a:t>
            </a:r>
            <a:r>
              <a:rPr lang="en-US" sz="3000" dirty="0" smtClean="0"/>
              <a:t> </a:t>
            </a:r>
            <a:r>
              <a:rPr lang="en-US" sz="3000" dirty="0"/>
              <a:t>18 sides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5080000" algn="l"/>
                <a:tab pos="6451600" algn="l"/>
              </a:tabLst>
            </a:pPr>
            <a:r>
              <a:rPr lang="en-US" sz="3000" dirty="0" smtClean="0">
                <a:solidFill>
                  <a:srgbClr val="C00000"/>
                </a:solidFill>
              </a:rPr>
              <a:t>a.</a:t>
            </a:r>
            <a:r>
              <a:rPr lang="en-US" sz="3000" dirty="0" smtClean="0"/>
              <a:t> 	6 </a:t>
            </a:r>
            <a:r>
              <a:rPr lang="en-US" sz="3000" dirty="0"/>
              <a:t>sides </a:t>
            </a: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C00000"/>
                </a:solidFill>
              </a:rPr>
              <a:t>b.</a:t>
            </a:r>
            <a:r>
              <a:rPr lang="en-US" sz="3000" dirty="0" smtClean="0"/>
              <a:t> </a:t>
            </a:r>
            <a:r>
              <a:rPr lang="en-US" sz="3000" dirty="0"/>
              <a:t>12 sides </a:t>
            </a: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C00000"/>
                </a:solidFill>
              </a:rPr>
              <a:t>c.</a:t>
            </a:r>
            <a:r>
              <a:rPr lang="en-US" sz="3000" dirty="0" smtClean="0"/>
              <a:t> </a:t>
            </a:r>
            <a:r>
              <a:rPr lang="en-US" sz="3000" dirty="0"/>
              <a:t>9 sides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dirty="0" smtClean="0"/>
              <a:t>No</a:t>
            </a:r>
            <a:r>
              <a:rPr lang="en-US" sz="3000" dirty="0"/>
              <a:t>; when you divide 360 by 70 you do not get a whole number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dirty="0" smtClean="0"/>
              <a:t>8 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913063" algn="l"/>
                <a:tab pos="4808538" algn="l"/>
                <a:tab pos="6451600" algn="l"/>
              </a:tabLst>
            </a:pPr>
            <a:r>
              <a:rPr lang="en-US" sz="3000" dirty="0" smtClean="0"/>
              <a:t>6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00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5.4 </a:t>
            </a:r>
            <a:r>
              <a:rPr lang="en-GB" sz="4000" dirty="0"/>
              <a:t>– Pythagoras’ </a:t>
            </a:r>
            <a:r>
              <a:rPr lang="en-GB" sz="4000" dirty="0" smtClean="0"/>
              <a:t>Theorem 1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pl-PL" sz="3600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>
                <a:solidFill>
                  <a:srgbClr val="C00000"/>
                </a:solidFill>
              </a:rPr>
              <a:t>.	</a:t>
            </a:r>
            <a:r>
              <a:rPr lang="en-US" sz="3600" dirty="0" smtClean="0"/>
              <a:t>10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5 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c.</a:t>
            </a:r>
            <a:r>
              <a:rPr lang="en-US" sz="3600" dirty="0" smtClean="0"/>
              <a:t> 3 	</a:t>
            </a:r>
            <a:r>
              <a:rPr lang="en-US" sz="3600" dirty="0" smtClean="0">
                <a:solidFill>
                  <a:srgbClr val="C00000"/>
                </a:solidFill>
              </a:rPr>
              <a:t>d.</a:t>
            </a:r>
            <a:r>
              <a:rPr lang="en-US" sz="3600" dirty="0" smtClean="0"/>
              <a:t> </a:t>
            </a:r>
            <a:r>
              <a:rPr lang="en-US" sz="3600" dirty="0"/>
              <a:t>7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58.7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7.7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3.46 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14.4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	</a:t>
            </a:r>
            <a:r>
              <a:rPr lang="en-US" sz="3600" dirty="0" err="1" smtClean="0"/>
              <a:t>Eleri's</a:t>
            </a:r>
            <a:r>
              <a:rPr lang="en-US" sz="3600" dirty="0"/>
              <a:t>; she does not round the </a:t>
            </a:r>
            <a:r>
              <a:rPr lang="en-US" sz="3600" dirty="0" smtClean="0"/>
              <a:t>	value before </a:t>
            </a:r>
            <a:r>
              <a:rPr lang="en-US" sz="3600" dirty="0"/>
              <a:t>she </a:t>
            </a:r>
            <a:r>
              <a:rPr lang="en-US" sz="3600" dirty="0" smtClean="0"/>
              <a:t>finds the </a:t>
            </a:r>
            <a:r>
              <a:rPr lang="en-US" sz="3600" dirty="0"/>
              <a:t>square </a:t>
            </a:r>
            <a:r>
              <a:rPr lang="en-US" sz="3600" dirty="0" smtClean="0"/>
              <a:t>	root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Yes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</a:t>
            </a:r>
            <a:r>
              <a:rPr lang="en-US" sz="3600" dirty="0"/>
              <a:t>9.2cm 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9.8cm </a:t>
            </a:r>
            <a:r>
              <a:rPr lang="en-US" sz="3600" dirty="0" smtClean="0"/>
              <a:t>	  </a:t>
            </a:r>
            <a:r>
              <a:rPr lang="en-US" sz="3600" dirty="0" smtClean="0">
                <a:solidFill>
                  <a:srgbClr val="C00000"/>
                </a:solidFill>
              </a:rPr>
              <a:t>c.</a:t>
            </a:r>
            <a:r>
              <a:rPr lang="en-US" sz="3600" dirty="0" smtClean="0"/>
              <a:t> </a:t>
            </a:r>
            <a:r>
              <a:rPr lang="en-US" sz="3600" dirty="0"/>
              <a:t>8.0m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4.86 </a:t>
            </a:r>
            <a:r>
              <a:rPr lang="en-US" sz="3600" dirty="0"/>
              <a:t>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956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5.4 </a:t>
            </a:r>
            <a:r>
              <a:rPr lang="en-GB" sz="4000" dirty="0"/>
              <a:t>– Pythagoras’ </a:t>
            </a:r>
            <a:r>
              <a:rPr lang="en-GB" sz="4000" dirty="0" smtClean="0"/>
              <a:t>Theorem 1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4.86 </a:t>
            </a:r>
            <a:r>
              <a:rPr lang="en-US" sz="3600" dirty="0"/>
              <a:t>m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6.1 cm </a:t>
            </a:r>
            <a:r>
              <a:rPr lang="en-US" sz="3600" dirty="0"/>
              <a:t>(1 </a:t>
            </a:r>
            <a:r>
              <a:rPr lang="en-US" sz="3600" dirty="0" err="1"/>
              <a:t>d.p.</a:t>
            </a:r>
            <a:r>
              <a:rPr lang="en-US" sz="3600" dirty="0"/>
              <a:t>)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37.7 </a:t>
            </a:r>
            <a:r>
              <a:rPr lang="en-US" sz="3600" dirty="0"/>
              <a:t>feet (3 </a:t>
            </a:r>
            <a:r>
              <a:rPr lang="en-US" sz="3600" dirty="0" err="1"/>
              <a:t>s.f.</a:t>
            </a:r>
            <a:r>
              <a:rPr lang="en-US" sz="3600" dirty="0"/>
              <a:t>)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22.6 </a:t>
            </a:r>
            <a:r>
              <a:rPr lang="en-US" sz="3600" dirty="0"/>
              <a:t>miles (3 </a:t>
            </a:r>
            <a:r>
              <a:rPr lang="en-US" sz="3600" dirty="0" err="1" smtClean="0"/>
              <a:t>s.f.</a:t>
            </a:r>
            <a:r>
              <a:rPr lang="en-US" sz="3600" dirty="0" smtClean="0"/>
              <a:t>)</a:t>
            </a:r>
            <a:endParaRPr lang="en-US" sz="3600" dirty="0"/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30.4 </a:t>
            </a:r>
            <a:r>
              <a:rPr lang="en-US" sz="3600" dirty="0"/>
              <a:t>m </a:t>
            </a:r>
            <a:r>
              <a:rPr lang="en-US" sz="3600" dirty="0" smtClean="0"/>
              <a:t>(3 </a:t>
            </a:r>
            <a:r>
              <a:rPr lang="en-US" sz="3600" dirty="0" err="1"/>
              <a:t>s.f.</a:t>
            </a:r>
            <a:r>
              <a:rPr lang="en-US" sz="3600" dirty="0"/>
              <a:t>)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/>
              <a:t>33.2 </a:t>
            </a:r>
            <a:r>
              <a:rPr lang="en-US" sz="3600" dirty="0"/>
              <a:t>cm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320800" algn="l"/>
                <a:tab pos="2913063" algn="l"/>
                <a:tab pos="4808538" algn="l"/>
                <a:tab pos="64516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a.</a:t>
            </a:r>
            <a:r>
              <a:rPr lang="en-US" sz="3600" dirty="0" smtClean="0"/>
              <a:t> </a:t>
            </a:r>
            <a:r>
              <a:rPr lang="en-US" sz="3600" dirty="0"/>
              <a:t>No; 4</a:t>
            </a:r>
            <a:r>
              <a:rPr lang="en-US" sz="3600" baseline="30000" dirty="0"/>
              <a:t>2</a:t>
            </a:r>
            <a:r>
              <a:rPr lang="en-US" sz="3600" dirty="0"/>
              <a:t> + 5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≠</a:t>
            </a:r>
            <a:r>
              <a:rPr lang="en-US" sz="3600" dirty="0" smtClean="0"/>
              <a:t> </a:t>
            </a:r>
            <a:r>
              <a:rPr lang="en-US" sz="3600" dirty="0"/>
              <a:t>8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b.</a:t>
            </a:r>
            <a:r>
              <a:rPr lang="en-US" sz="3600" dirty="0" smtClean="0"/>
              <a:t> </a:t>
            </a:r>
            <a:r>
              <a:rPr lang="en-US" sz="3600" dirty="0"/>
              <a:t>Yes; </a:t>
            </a:r>
            <a:r>
              <a:rPr lang="en-US" sz="3600" dirty="0" smtClean="0"/>
              <a:t>9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</a:t>
            </a:r>
            <a:r>
              <a:rPr lang="en-US" sz="3600" dirty="0"/>
              <a:t>12</a:t>
            </a:r>
            <a:r>
              <a:rPr lang="en-US" sz="3600" baseline="30000" dirty="0"/>
              <a:t>2</a:t>
            </a:r>
            <a:r>
              <a:rPr lang="en-US" sz="3600" dirty="0"/>
              <a:t> = </a:t>
            </a:r>
            <a:r>
              <a:rPr lang="en-US" sz="3600" dirty="0" smtClean="0"/>
              <a:t>15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c.</a:t>
            </a:r>
            <a:r>
              <a:rPr lang="en-US" sz="3600" dirty="0" smtClean="0"/>
              <a:t> </a:t>
            </a:r>
            <a:r>
              <a:rPr lang="en-US" sz="3600" dirty="0"/>
              <a:t>Yes; 5</a:t>
            </a:r>
            <a:r>
              <a:rPr lang="en-US" sz="3600" baseline="30000" dirty="0"/>
              <a:t>2</a:t>
            </a:r>
            <a:r>
              <a:rPr lang="en-US" sz="3600" dirty="0"/>
              <a:t> + 12</a:t>
            </a:r>
            <a:r>
              <a:rPr lang="en-US" sz="3600" baseline="30000" dirty="0"/>
              <a:t>2</a:t>
            </a:r>
            <a:r>
              <a:rPr lang="en-US" sz="3600" dirty="0"/>
              <a:t> = 13</a:t>
            </a:r>
            <a:r>
              <a:rPr lang="en-US" sz="3600" baseline="30000" dirty="0"/>
              <a:t>2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27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5.5 </a:t>
            </a:r>
            <a:r>
              <a:rPr lang="en-GB" sz="4000" dirty="0"/>
              <a:t>– Pythagoras’ </a:t>
            </a:r>
            <a:r>
              <a:rPr lang="en-GB" sz="4000" dirty="0" smtClean="0"/>
              <a:t>Theorem 2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/>
                  <a:t>8.1</a:t>
                </a:r>
                <a:endParaRPr lang="en-US" sz="2900" dirty="0"/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900" dirty="0" smtClean="0"/>
                  <a:t>	</a:t>
                </a:r>
                <a:r>
                  <a:rPr lang="en-US" sz="2900" i="1" dirty="0" smtClean="0"/>
                  <a:t>a</a:t>
                </a:r>
                <a:r>
                  <a:rPr lang="en-US" sz="2900" dirty="0" smtClean="0"/>
                  <a:t> = 3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900" dirty="0" smtClean="0"/>
                  <a:t> </a:t>
                </a:r>
                <a:r>
                  <a:rPr lang="en-US" sz="2900" i="1" dirty="0" smtClean="0"/>
                  <a:t>b</a:t>
                </a:r>
                <a:r>
                  <a:rPr lang="en-US" sz="2900" dirty="0" smtClean="0"/>
                  <a:t> = 8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2900" dirty="0" smtClean="0"/>
                  <a:t> </a:t>
                </a:r>
                <a:r>
                  <a:rPr lang="en-US" sz="2900" i="1" dirty="0" smtClean="0"/>
                  <a:t>c</a:t>
                </a:r>
                <a:r>
                  <a:rPr lang="en-US" sz="2900" dirty="0" smtClean="0"/>
                  <a:t> = 12</a:t>
                </a:r>
                <a:endParaRPr lang="en-US" sz="2900" dirty="0"/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/>
                  <a:t>11.5 </a:t>
                </a:r>
                <a:r>
                  <a:rPr lang="en-US" sz="2900" dirty="0"/>
                  <a:t>cm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/>
                  <a:t>2.7 </a:t>
                </a:r>
                <a:r>
                  <a:rPr lang="en-US" sz="2900" dirty="0"/>
                  <a:t>m (1 </a:t>
                </a:r>
                <a:r>
                  <a:rPr lang="en-US" sz="2900" dirty="0" err="1"/>
                  <a:t>d.p.</a:t>
                </a:r>
                <a:r>
                  <a:rPr lang="en-US" sz="2900" dirty="0"/>
                  <a:t>)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/>
                  <a:t>2.98 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pt-BR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4.5 cm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pt-BR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8.49 </a:t>
                </a:r>
                <a:r>
                  <a:rPr lang="pt-BR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cm (3 s.f</a:t>
                </a:r>
                <a:r>
                  <a:rPr lang="pt-BR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.)	</a:t>
                </a:r>
                <a:r>
                  <a:rPr lang="pt-BR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12cm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900" dirty="0" smtClean="0"/>
                  <a:t>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	</a:t>
                </a: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b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1320800" algn="l"/>
                    <a:tab pos="2913063" algn="l"/>
                    <a:tab pos="4808538" algn="l"/>
                    <a:tab pos="645160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7.21cm	</a:t>
                </a: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10.8cm	</a:t>
                </a: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31.0cm</a:t>
                </a:r>
                <a:endParaRPr lang="en-US" sz="2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9962"/>
              </a:xfrm>
              <a:prstGeom prst="rect">
                <a:avLst/>
              </a:prstGeom>
              <a:blipFill rotWithShape="0">
                <a:blip r:embed="rId4"/>
                <a:stretch>
                  <a:fillRect l="-1351" t="-1112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609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5.6 </a:t>
            </a:r>
            <a:r>
              <a:rPr lang="en-GB" sz="4000" dirty="0"/>
              <a:t>– </a:t>
            </a:r>
            <a:r>
              <a:rPr lang="en-GB" sz="4000" dirty="0" smtClean="0"/>
              <a:t>Trigonometry 1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541463" algn="l"/>
                <a:tab pos="3251200" algn="l"/>
                <a:tab pos="5367338" algn="l"/>
                <a:tab pos="6451600" algn="l"/>
              </a:tabLst>
            </a:pPr>
            <a:r>
              <a:rPr lang="en-US" sz="5400" dirty="0" smtClean="0">
                <a:solidFill>
                  <a:srgbClr val="C00000"/>
                </a:solidFill>
              </a:rPr>
              <a:t>a.</a:t>
            </a:r>
            <a:r>
              <a:rPr lang="en-US" sz="5400" dirty="0" smtClean="0"/>
              <a:t>	28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	</a:t>
            </a:r>
            <a:r>
              <a:rPr lang="en-US" sz="5400" dirty="0" smtClean="0">
                <a:solidFill>
                  <a:srgbClr val="C00000"/>
                </a:solidFill>
              </a:rPr>
              <a:t>b.</a:t>
            </a:r>
            <a:r>
              <a:rPr lang="en-US" sz="5400" dirty="0" smtClean="0"/>
              <a:t> 55</a:t>
            </a:r>
            <a:r>
              <a:rPr lang="en-US" sz="5400" baseline="30000" dirty="0"/>
              <a:t>0</a:t>
            </a:r>
            <a:r>
              <a:rPr lang="en-US" sz="5400" dirty="0" smtClean="0"/>
              <a:t>	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C00000"/>
                </a:solidFill>
              </a:rPr>
              <a:t>c.</a:t>
            </a:r>
            <a:r>
              <a:rPr lang="en-US" sz="5400" dirty="0" smtClean="0"/>
              <a:t> 45</a:t>
            </a:r>
            <a:r>
              <a:rPr lang="en-US" sz="5400" baseline="30000" dirty="0" smtClean="0"/>
              <a:t>0</a:t>
            </a:r>
            <a:r>
              <a:rPr lang="en-US" sz="5400" dirty="0" smtClean="0"/>
              <a:t>, 45</a:t>
            </a:r>
            <a:r>
              <a:rPr lang="en-US" sz="5400" baseline="30000" dirty="0"/>
              <a:t>0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541463" algn="l"/>
                <a:tab pos="3251200" algn="l"/>
                <a:tab pos="5367338" algn="l"/>
                <a:tab pos="6451600" algn="l"/>
              </a:tabLst>
            </a:pPr>
            <a:r>
              <a:rPr lang="en-US" sz="5400" dirty="0" smtClean="0">
                <a:solidFill>
                  <a:srgbClr val="C00000"/>
                </a:solidFill>
              </a:rPr>
              <a:t>a.</a:t>
            </a:r>
            <a:r>
              <a:rPr lang="en-US" sz="5400" dirty="0" smtClean="0"/>
              <a:t> 	</a:t>
            </a:r>
            <a:r>
              <a:rPr lang="en-US" sz="5400" i="1" dirty="0" smtClean="0"/>
              <a:t>x</a:t>
            </a:r>
            <a:r>
              <a:rPr lang="en-US" sz="5400" dirty="0" smtClean="0"/>
              <a:t> = 20	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C00000"/>
                </a:solidFill>
              </a:rPr>
              <a:t>b.</a:t>
            </a:r>
            <a:r>
              <a:rPr lang="en-US" sz="5400" dirty="0" smtClean="0"/>
              <a:t> </a:t>
            </a:r>
            <a:r>
              <a:rPr lang="en-US" sz="5400" i="1" dirty="0" smtClean="0"/>
              <a:t>x</a:t>
            </a:r>
            <a:r>
              <a:rPr lang="en-US" sz="5400" dirty="0" smtClean="0"/>
              <a:t> = 2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C00000"/>
                </a:solidFill>
              </a:rPr>
              <a:t>c.</a:t>
            </a:r>
            <a:r>
              <a:rPr lang="en-US" sz="5400" dirty="0" smtClean="0"/>
              <a:t> 	</a:t>
            </a:r>
            <a:r>
              <a:rPr lang="en-US" sz="5400" i="1" dirty="0" smtClean="0"/>
              <a:t>x</a:t>
            </a:r>
            <a:r>
              <a:rPr lang="en-US" sz="5400" dirty="0" smtClean="0"/>
              <a:t> = 7.35	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C00000"/>
                </a:solidFill>
              </a:rPr>
              <a:t>d.</a:t>
            </a:r>
            <a:r>
              <a:rPr lang="en-US" sz="5400" dirty="0" smtClean="0"/>
              <a:t> </a:t>
            </a:r>
            <a:r>
              <a:rPr lang="en-US" sz="5400" i="1" dirty="0" smtClean="0"/>
              <a:t>x</a:t>
            </a:r>
            <a:r>
              <a:rPr lang="en-US" sz="5400" dirty="0" smtClean="0"/>
              <a:t> = 1.05 (3 </a:t>
            </a:r>
            <a:r>
              <a:rPr lang="en-US" sz="5400" dirty="0" err="1" smtClean="0"/>
              <a:t>s.f.</a:t>
            </a:r>
            <a:r>
              <a:rPr lang="en-US" sz="5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63481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5.6 </a:t>
            </a:r>
            <a:r>
              <a:rPr lang="en-GB" sz="4000" dirty="0"/>
              <a:t>– </a:t>
            </a:r>
            <a:r>
              <a:rPr lang="en-GB" sz="4000" dirty="0" smtClean="0"/>
              <a:t>Trigonometry 1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3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14400" algn="l"/>
                    <a:tab pos="3251200" algn="l"/>
                    <a:tab pos="5367338" algn="l"/>
                    <a:tab pos="6451600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Accurate drawing if triangle ABC with sides 	correctly labelled.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51200" algn="l"/>
                    <a:tab pos="5367338" algn="l"/>
                    <a:tab pos="6451600" algn="l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Opposite (AC) = 2.9cm; hypotenuse (BC) = 5.8cm</a:t>
                </a:r>
              </a:p>
              <a:p>
                <a:pPr marL="9144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51200" algn="l"/>
                    <a:tab pos="5367338" algn="l"/>
                    <a:tab pos="6451600" algn="l"/>
                  </a:tabLst>
                </a:pPr>
                <a:r>
                  <a:rPr lang="en-US" sz="27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2.9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5.8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0.5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5.8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0.9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2.9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0.6</a:t>
                </a:r>
                <a:b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251200" algn="l"/>
                    <a:tab pos="5367338" algn="l"/>
                    <a:tab pos="6451600" algn="l"/>
                  </a:tabLst>
                </a:pPr>
                <a:r>
                  <a:rPr lang="en-US" sz="27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Opposite = 4.0 cm; hypotenuse = 8.1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b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0.5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𝑑𝑗𝑎𝑐𝑒𝑛𝑡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0.9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adjacent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0.6</a:t>
                </a:r>
                <a:b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Opposite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4.6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cm; hypotenuse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9.2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b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0.5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𝑑𝑗𝑎𝑐𝑒𝑛𝑡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hypotenuse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0.9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opposite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adjacent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0.6</a:t>
                </a:r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33511"/>
              </a:xfrm>
              <a:prstGeom prst="rect">
                <a:avLst/>
              </a:prstGeom>
              <a:blipFill rotWithShape="0">
                <a:blip r:embed="rId4"/>
                <a:stretch>
                  <a:fillRect l="-1209" t="-914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1921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5.6 </a:t>
            </a:r>
            <a:r>
              <a:rPr lang="en-GB" sz="4000" dirty="0"/>
              <a:t>– </a:t>
            </a:r>
            <a:r>
              <a:rPr lang="en-GB" sz="4000" dirty="0" smtClean="0"/>
              <a:t>Trigonometry 1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	0.6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1.0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7.1	</a:t>
            </a:r>
            <a:b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0.3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0.2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1.2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= 4.17cm	    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= 9.66cm    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= 1.88cm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own answers.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35.5cm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	8.5cm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9.1cm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5.6cm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27.7cm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2.6cm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2913063" algn="l"/>
                <a:tab pos="4910138" algn="l"/>
                <a:tab pos="64516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6.7m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852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9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 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3.32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7.21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Trapezium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Rectangle,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square</a:t>
                </a:r>
                <a:b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Rhombus, rectangle, square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Kite</a:t>
                </a:r>
                <a:b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Kite, rhombus, parallelogram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Equilateral triangle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Square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C</a:t>
                </a:r>
              </a:p>
              <a:p>
                <a:pPr marL="514350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73° angles are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alternate</a:t>
                </a:r>
                <a:b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73° angles are vertically opposite or corresponding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125° angles are co-interior, 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125° angles are vertically opposite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97274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109" b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</a:t>
            </a:r>
            <a:r>
              <a:rPr lang="en-GB" sz="4000" dirty="0" smtClean="0"/>
              <a:t>Trigonometry 2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1.2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1.0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1.0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2.83cm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 34.2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36.4</a:t>
            </a:r>
            <a:r>
              <a:rPr lang="en-US" sz="41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13.8</a:t>
            </a:r>
            <a:r>
              <a:rPr lang="en-US" sz="41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53.1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38.2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 36.5</a:t>
            </a:r>
            <a:r>
              <a:rPr lang="en-US" sz="41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 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53.1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64.6</a:t>
            </a:r>
            <a:r>
              <a:rPr lang="en-US" sz="41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32.0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48.2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48.6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150938" algn="l"/>
                <a:tab pos="2913063" algn="l"/>
                <a:tab pos="5316538" algn="l"/>
                <a:tab pos="6451600" algn="l"/>
              </a:tabLst>
            </a:pPr>
            <a:r>
              <a:rPr lang="en-US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26.6</a:t>
            </a:r>
            <a:r>
              <a:rPr lang="en-US" sz="4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94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5.7 </a:t>
            </a:r>
            <a:r>
              <a:rPr lang="en-GB" sz="4000" dirty="0"/>
              <a:t>– </a:t>
            </a:r>
            <a:r>
              <a:rPr lang="en-GB" sz="4000" dirty="0" smtClean="0"/>
              <a:t>Trigonometry 2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8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3709988" algn="l"/>
                    <a:tab pos="5037138" algn="l"/>
                    <a:tab pos="697071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5.8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km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31.0°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57.1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11.6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cm2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31.8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i.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84313" algn="l"/>
                    <a:tab pos="2690813" algn="l"/>
                    <a:tab pos="5037138" algn="l"/>
                    <a:tab pos="697071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8437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3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7464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Problem-Solving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ABC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120°; isosceles triangles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2.5, 10, 6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6 cm; width = 3 cm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°, 51.32°, 38.68°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E = 40°,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F = 160°,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G = 120°</a:t>
            </a:r>
          </a:p>
        </p:txBody>
      </p:sp>
    </p:spTree>
    <p:extLst>
      <p:ext uri="{BB962C8B-B14F-4D97-AF65-F5344CB8AC3E}">
        <p14:creationId xmlns:p14="http://schemas.microsoft.com/office/powerpoint/2010/main" val="20211716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Check-Up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144°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72°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800" dirty="0" smtClean="0"/>
              <a:t>∠A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90° (angles in a rectangle are all 90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°)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/>
              <a:t>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BEA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180 - (90 +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36) = 54° (angles in a triangle sum to 180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°)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/>
              <a:t>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180 - 54 = 126° (angles on a straight line sum to 180°)</a:t>
            </a:r>
          </a:p>
        </p:txBody>
      </p:sp>
    </p:spTree>
    <p:extLst>
      <p:ext uri="{BB962C8B-B14F-4D97-AF65-F5344CB8AC3E}">
        <p14:creationId xmlns:p14="http://schemas.microsoft.com/office/powerpoint/2010/main" val="3109318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Check-Up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180 (angles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 straight line sum to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180°); 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en-U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br>
              <a:rPr lang="en-US" sz="3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/>
              <a:t>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ABE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/>
              <a:t>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BED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70°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alternate angles are equal)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quadrilateral can be split into two triangles by joining one vertex to all the other vertices. The sum of angles in a triangle is 180°. Therefore the sum of the angles in a quadrilateral is 360°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8" y="1256373"/>
            <a:ext cx="2704417" cy="2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57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Check-Up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600" dirty="0" smtClean="0"/>
              <a:t>∠D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BC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62° since it is corresponding to </a:t>
            </a:r>
            <a:r>
              <a:rPr lang="en-US" sz="3600" dirty="0" smtClean="0"/>
              <a:t>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EAB.</a:t>
            </a:r>
            <a:b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180 - (2 x 62) = 56° (since angles in a triangle sum to 180° and </a:t>
            </a:r>
            <a:r>
              <a:rPr lang="en-US" sz="3600" dirty="0" smtClean="0"/>
              <a:t>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CDB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/>
              <a:t>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DBC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as the triangle is isosceles)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6.3cm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2.2m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484313" algn="l"/>
                <a:tab pos="3709988" algn="l"/>
                <a:tab pos="5037138" algn="l"/>
                <a:tab pos="6970713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6</a:t>
            </a:r>
            <a:r>
              <a:rPr lang="en-US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en-US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and for a triangle to be right angled the square of the longest side must equal the sum of the square of the two shorter sides.</a:t>
            </a:r>
          </a:p>
        </p:txBody>
      </p:sp>
    </p:spTree>
    <p:extLst>
      <p:ext uri="{BB962C8B-B14F-4D97-AF65-F5344CB8AC3E}">
        <p14:creationId xmlns:p14="http://schemas.microsoft.com/office/powerpoint/2010/main" val="4017660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Check-Up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9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4800" dirty="0" smtClean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4800" dirty="0" smtClean="0"/>
                  <a:t> cm</a:t>
                </a:r>
                <a:endParaRPr lang="pt-BR" sz="4800" dirty="0"/>
              </a:p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4800" dirty="0" smtClean="0"/>
                  <a:t>a. 8.63 cm   </a:t>
                </a:r>
                <a:r>
                  <a:rPr lang="pt-BR" sz="4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4800" dirty="0" smtClean="0"/>
                  <a:t> 8.43 m</a:t>
                </a:r>
                <a:endParaRPr lang="pt-BR" sz="4800" dirty="0"/>
              </a:p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4800" dirty="0" smtClean="0"/>
                  <a:t>21.8</a:t>
                </a:r>
                <a:r>
                  <a:rPr lang="pt-BR" sz="4800" dirty="0"/>
                  <a:t>°</a:t>
                </a:r>
              </a:p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4800" dirty="0" smtClean="0"/>
                  <a:t>56.7</a:t>
                </a:r>
                <a:r>
                  <a:rPr lang="pt-BR" sz="4800" dirty="0"/>
                  <a:t>°</a:t>
                </a:r>
              </a:p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4800" dirty="0" smtClean="0"/>
                  <a:t>a. </a:t>
                </a:r>
                <a:r>
                  <a:rPr lang="pt-BR" sz="4800" dirty="0"/>
                  <a:t>1 </a:t>
                </a:r>
                <a:r>
                  <a:rPr lang="pt-BR" sz="4800" dirty="0" smtClean="0"/>
                  <a:t>	</a:t>
                </a:r>
                <a:r>
                  <a:rPr lang="pt-BR" sz="4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800" dirty="0"/>
                  <a:t> </a:t>
                </a:r>
                <a:r>
                  <a:rPr lang="pt-BR" sz="4800" dirty="0" smtClean="0"/>
                  <a:t>	</a:t>
                </a:r>
                <a:r>
                  <a:rPr lang="pt-BR" sz="48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pt-BR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7438" indent="-10350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484313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97999"/>
              </a:xfrm>
              <a:prstGeom prst="rect">
                <a:avLst/>
              </a:prstGeom>
              <a:blipFill rotWithShape="0">
                <a:blip r:embed="rId4"/>
                <a:stretch>
                  <a:fillRect l="-2276" t="-1314"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017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688975">
              <a:spcAft>
                <a:spcPts val="300"/>
              </a:spcAft>
              <a:buClr>
                <a:srgbClr val="C00000"/>
              </a:buClr>
              <a:tabLst>
                <a:tab pos="1484313" algn="l"/>
                <a:tab pos="3709988" algn="l"/>
                <a:tab pos="6280150" algn="l"/>
                <a:tab pos="6970713" algn="l"/>
              </a:tabLst>
            </a:pPr>
            <a:r>
              <a:rPr lang="pt-BR" sz="3200" dirty="0" smtClean="0">
                <a:solidFill>
                  <a:srgbClr val="0070C0"/>
                </a:solidFill>
              </a:rPr>
              <a:t>Angles and Polygons</a:t>
            </a:r>
          </a:p>
          <a:p>
            <a:pPr marL="517525" indent="-4651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709988" algn="l"/>
                <a:tab pos="6280150" algn="l"/>
                <a:tab pos="6970713" algn="l"/>
              </a:tabLst>
            </a:pPr>
            <a:r>
              <a:rPr lang="en-US" sz="3200" dirty="0" smtClean="0">
                <a:solidFill>
                  <a:srgbClr val="C00000"/>
                </a:solidFill>
              </a:rPr>
              <a:t>a.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 smtClean="0"/>
          </a:p>
          <a:p>
            <a:pPr marL="1087438" lvl="1" indent="-57785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84313" algn="l"/>
                <a:tab pos="3709988" algn="l"/>
                <a:tab pos="6280150" algn="l"/>
                <a:tab pos="6970713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Number of triangles =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- 2;</a:t>
            </a:r>
          </a:p>
          <a:p>
            <a:pPr marL="1087438" lvl="1" indent="-57785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84313" algn="l"/>
                <a:tab pos="3709988" algn="l"/>
                <a:tab pos="6280150" algn="l"/>
                <a:tab pos="6970713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 of interior angles =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- 2)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180°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1440°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05533"/>
              </p:ext>
            </p:extLst>
          </p:nvPr>
        </p:nvGraphicFramePr>
        <p:xfrm>
          <a:off x="323528" y="2276872"/>
          <a:ext cx="8424936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816417"/>
                <a:gridCol w="1411605"/>
                <a:gridCol w="1380490"/>
                <a:gridCol w="1512168"/>
              </a:tblGrid>
              <a:tr h="39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Quadrilateral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Pentagon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Hexagon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Heptagon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63785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sides (</a:t>
                      </a:r>
                      <a:r>
                        <a:rPr lang="en-US" sz="2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785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triangles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785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interior angles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180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360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x 180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540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180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720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180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900</a:t>
                      </a:r>
                      <a:r>
                        <a:rPr lang="en-US" sz="2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976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6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</a:rPr>
                  <a:t>a. 	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150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162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</a:rPr>
                  <a:t>a. </a:t>
                </a:r>
                <a:r>
                  <a:rPr lang="en-US" sz="3400" dirty="0" smtClean="0">
                    <a:solidFill>
                      <a:srgbClr val="C00000"/>
                    </a:solidFill>
                  </a:rPr>
                  <a:t>	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exterior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angle</m:t>
                        </m:r>
                      </m:den>
                    </m:f>
                  </m:oMath>
                </a14:m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7438" lvl="1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87438" algn="l"/>
                    <a:tab pos="2743200" algn="l"/>
                    <a:tab pos="4745038" algn="l"/>
                    <a:tab pos="6745288" algn="l"/>
                  </a:tabLst>
                </a:pPr>
                <a:r>
                  <a:rPr lang="en-US" sz="3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2743200" algn="l"/>
                    <a:tab pos="4745038" algn="l"/>
                    <a:tab pos="674528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Interior angle DC8 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162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exterior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DCA</a:t>
                </a:r>
              </a:p>
              <a:p>
                <a:pPr marL="1087438" lvl="1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087438" algn="l"/>
                    <a:tab pos="2743200" algn="l"/>
                    <a:tab pos="4745038" algn="l"/>
                    <a:tab pos="6745288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2743200" algn="l"/>
                    <a:tab pos="4745038" algn="l"/>
                    <a:tab pos="674528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720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165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087438" algn="l"/>
                    <a:tab pos="2743200" algn="l"/>
                    <a:tab pos="4745038" algn="l"/>
                    <a:tab pos="674528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174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6595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93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578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5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2800" dirty="0" smtClean="0"/>
                  <a:t>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ACB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56° (alternate angles are equal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/>
                  <a:t>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CBA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180 − 56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62° (angles in a triangle sum to 180° and base angles on an isosceles are equal) y = 180 - 62 = 118° (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angles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straight line sum to 180°)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False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Angles on a straight line sum to 180°.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False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Angles in a triangle sum to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True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Angles in a triangle sum to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as do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straight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line.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True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Angles on a straight line sum to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True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Angles in a triangle sum to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as do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straight line.</a:t>
                </a:r>
                <a:endPara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55623"/>
              </a:xfrm>
              <a:prstGeom prst="rect">
                <a:avLst/>
              </a:prstGeom>
              <a:blipFill rotWithShape="0">
                <a:blip r:embed="rId4"/>
                <a:stretch>
                  <a:fillRect l="-640" t="-1096" r="-1920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3939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2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symmetry </a:t>
                </a:r>
                <a:r>
                  <a:rPr lang="en-US" sz="3600" dirty="0" smtClean="0"/>
                  <a:t>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RPQ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/>
                  <a:t>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RQP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92°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71°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55°</a:t>
                </a:r>
              </a:p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130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112</a:t>
                </a:r>
              </a:p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2174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251167"/>
            <a:ext cx="2251415" cy="26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63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7" indent="-5143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3709988" algn="l"/>
                <a:tab pos="6280150" algn="l"/>
                <a:tab pos="6970713" algn="l"/>
              </a:tabLst>
            </a:pPr>
            <a:r>
              <a:rPr lang="en-US" sz="3600" dirty="0" err="1" smtClean="0">
                <a:solidFill>
                  <a:srgbClr val="C00000"/>
                </a:solidFill>
              </a:rPr>
              <a:t>i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ii.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c.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Vertically opposite angles are equal.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660" y="1256458"/>
            <a:ext cx="7547709" cy="253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4077072"/>
            <a:ext cx="7547709" cy="16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569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80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2387">
                  <a:spcAft>
                    <a:spcPts val="300"/>
                  </a:spcAft>
                  <a:buClr>
                    <a:srgbClr val="C00000"/>
                  </a:buClr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b="1" dirty="0" smtClean="0">
                    <a:solidFill>
                      <a:srgbClr val="0070C0"/>
                    </a:solidFill>
                  </a:rPr>
                  <a:t>Pythagoras' theorem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AB 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3300" dirty="0" smtClean="0"/>
                  <a:t> PR 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pt-BR" sz="3300" dirty="0" smtClean="0"/>
                  <a:t> LN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i="1" dirty="0" smtClean="0"/>
                  <a:t>c</a:t>
                </a:r>
                <a:r>
                  <a:rPr lang="pt-BR" sz="3300" baseline="30000" dirty="0" smtClean="0"/>
                  <a:t>2</a:t>
                </a:r>
                <a:r>
                  <a:rPr lang="pt-BR" sz="3300" dirty="0" smtClean="0"/>
                  <a:t> = </a:t>
                </a:r>
                <a:r>
                  <a:rPr lang="pt-BR" sz="3300" dirty="0"/>
                  <a:t>8</a:t>
                </a:r>
                <a:r>
                  <a:rPr lang="pt-BR" sz="3300" baseline="30000" dirty="0"/>
                  <a:t>2</a:t>
                </a:r>
                <a:r>
                  <a:rPr lang="pt-BR" sz="3300" dirty="0"/>
                  <a:t> + 6</a:t>
                </a:r>
                <a:r>
                  <a:rPr lang="pt-BR" sz="3300" baseline="30000" dirty="0"/>
                  <a:t>2</a:t>
                </a:r>
                <a:r>
                  <a:rPr lang="pt-BR" sz="3300" dirty="0"/>
                  <a:t>; </a:t>
                </a:r>
                <a:r>
                  <a:rPr lang="pt-BR" sz="3300" i="1" dirty="0"/>
                  <a:t>c</a:t>
                </a:r>
                <a:r>
                  <a:rPr lang="pt-BR" sz="3300" baseline="30000" dirty="0"/>
                  <a:t>2</a:t>
                </a:r>
                <a:r>
                  <a:rPr lang="pt-BR" sz="3300" dirty="0"/>
                  <a:t> = 100; </a:t>
                </a:r>
                <a:r>
                  <a:rPr lang="pt-BR" sz="3300" i="1" dirty="0"/>
                  <a:t>c</a:t>
                </a:r>
                <a:r>
                  <a:rPr lang="pt-BR" sz="33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pt-BR" sz="3300" dirty="0" smtClean="0"/>
                  <a:t>; </a:t>
                </a:r>
                <a:r>
                  <a:rPr lang="pt-BR" sz="3300" i="1" dirty="0"/>
                  <a:t>c</a:t>
                </a:r>
                <a:r>
                  <a:rPr lang="pt-BR" sz="3300" dirty="0"/>
                  <a:t>= 10 cm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17cm 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25.5m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10</a:t>
                </a:r>
                <a:r>
                  <a:rPr lang="pt-BR" sz="3300" baseline="30000" dirty="0" smtClean="0"/>
                  <a:t>2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= 6</a:t>
                </a:r>
                <a:r>
                  <a:rPr lang="pt-BR" sz="3300" baseline="30000" dirty="0"/>
                  <a:t>2</a:t>
                </a:r>
                <a:r>
                  <a:rPr lang="pt-BR" sz="3300" dirty="0"/>
                  <a:t> </a:t>
                </a:r>
                <a:r>
                  <a:rPr lang="pt-BR" sz="3300" dirty="0" smtClean="0"/>
                  <a:t>+ </a:t>
                </a:r>
                <a:r>
                  <a:rPr lang="pt-BR" sz="3300" i="1" dirty="0" smtClean="0"/>
                  <a:t>b</a:t>
                </a:r>
                <a:r>
                  <a:rPr lang="pt-BR" sz="3300" dirty="0" smtClean="0"/>
                  <a:t>2; 100 </a:t>
                </a:r>
                <a:r>
                  <a:rPr lang="pt-BR" sz="3300" dirty="0"/>
                  <a:t>= 36 + </a:t>
                </a:r>
                <a:r>
                  <a:rPr lang="pt-BR" sz="3300" i="1" dirty="0" smtClean="0"/>
                  <a:t>b</a:t>
                </a:r>
                <a:r>
                  <a:rPr lang="pt-BR" sz="3300" baseline="30000" dirty="0" smtClean="0"/>
                  <a:t>2</a:t>
                </a:r>
                <a:r>
                  <a:rPr lang="pt-BR" sz="3300" dirty="0" smtClean="0"/>
                  <a:t>; </a:t>
                </a:r>
                <a:br>
                  <a:rPr lang="pt-BR" sz="3300" dirty="0" smtClean="0"/>
                </a:br>
                <a:r>
                  <a:rPr lang="pt-BR" sz="3300" dirty="0" smtClean="0"/>
                  <a:t>	</a:t>
                </a:r>
                <a:r>
                  <a:rPr lang="pt-BR" sz="3300" i="1" dirty="0" smtClean="0"/>
                  <a:t>b</a:t>
                </a:r>
                <a:r>
                  <a:rPr lang="pt-BR" sz="3300" baseline="30000" dirty="0" smtClean="0"/>
                  <a:t>2</a:t>
                </a:r>
                <a:r>
                  <a:rPr lang="pt-BR" sz="3300" dirty="0" smtClean="0"/>
                  <a:t>= 100 -36; </a:t>
                </a:r>
                <a:r>
                  <a:rPr lang="pt-BR" sz="3300" i="1" dirty="0"/>
                  <a:t>b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pt-BR" sz="3300" dirty="0" smtClean="0"/>
                  <a:t>; </a:t>
                </a:r>
                <a:r>
                  <a:rPr lang="pt-BR" sz="3300" i="1" dirty="0" smtClean="0"/>
                  <a:t>b</a:t>
                </a:r>
                <a:r>
                  <a:rPr lang="pt-BR" sz="3300" dirty="0" smtClean="0"/>
                  <a:t> = </a:t>
                </a:r>
                <a:r>
                  <a:rPr lang="pt-BR" sz="3300" dirty="0"/>
                  <a:t>8cm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12cm 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5.53 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/>
                  <a:t>No. 18</a:t>
                </a:r>
                <a:r>
                  <a:rPr lang="pt-BR" sz="3300" baseline="30000" dirty="0" smtClean="0"/>
                  <a:t>2 </a:t>
                </a:r>
                <a:r>
                  <a:rPr lang="en-US" sz="33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≠ </a:t>
                </a:r>
                <a:r>
                  <a:rPr lang="pt-BR" sz="3300" dirty="0" smtClean="0"/>
                  <a:t>7</a:t>
                </a:r>
                <a:r>
                  <a:rPr lang="pt-BR" sz="3300" baseline="30000" dirty="0" smtClean="0"/>
                  <a:t>2 </a:t>
                </a:r>
                <a:r>
                  <a:rPr lang="pt-BR" sz="3300" dirty="0" smtClean="0"/>
                  <a:t>+ </a:t>
                </a:r>
                <a:r>
                  <a:rPr lang="pt-BR" sz="3300" dirty="0"/>
                  <a:t>16</a:t>
                </a:r>
                <a:r>
                  <a:rPr lang="pt-BR" sz="3300" baseline="30000" dirty="0"/>
                  <a:t>2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300" dirty="0"/>
                  <a:t>cm </a:t>
                </a:r>
                <a:r>
                  <a:rPr lang="pt-BR" sz="3300" dirty="0" smtClean="0"/>
                  <a:t>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300" dirty="0"/>
                  <a:t> </a:t>
                </a:r>
                <a:r>
                  <a:rPr lang="pt-BR" sz="3300" dirty="0" smtClean="0"/>
                  <a:t>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3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80814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559" r="-498" b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335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9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2387">
                  <a:spcAft>
                    <a:spcPts val="300"/>
                  </a:spcAft>
                  <a:buClr>
                    <a:srgbClr val="C00000"/>
                  </a:buClr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b="1" dirty="0" smtClean="0">
                    <a:solidFill>
                      <a:srgbClr val="0070C0"/>
                    </a:solidFill>
                  </a:rPr>
                  <a:t>Trigonometry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3709988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 </a:t>
                </a:r>
                <a:r>
                  <a:rPr lang="pt-BR" sz="3300" dirty="0" smtClean="0"/>
                  <a:t> 	</a:t>
                </a:r>
                <a:br>
                  <a:rPr lang="pt-BR" sz="3300" dirty="0" smtClean="0"/>
                </a:br>
                <a:r>
                  <a:rPr lang="pt-BR" sz="3300" dirty="0" smtClean="0"/>
                  <a:t/>
                </a:r>
                <a:br>
                  <a:rPr lang="pt-BR" sz="3300" dirty="0" smtClean="0"/>
                </a:br>
                <a:r>
                  <a:rPr lang="pt-BR" sz="3300" dirty="0" smtClean="0"/>
                  <a:t/>
                </a:r>
                <a:br>
                  <a:rPr lang="pt-BR" sz="3300" dirty="0" smtClean="0"/>
                </a:br>
                <a:r>
                  <a:rPr lang="pt-BR" sz="3300" dirty="0" smtClean="0"/>
                  <a:t/>
                </a:r>
                <a:br>
                  <a:rPr lang="pt-BR" sz="3300" dirty="0" smtClean="0"/>
                </a:br>
                <a:r>
                  <a:rPr lang="pt-BR" sz="3300" dirty="0" smtClean="0"/>
                  <a:t/>
                </a:r>
                <a:br>
                  <a:rPr lang="pt-BR" sz="3300" dirty="0" smtClean="0"/>
                </a:br>
                <a:endParaRPr lang="pt-BR" sz="3300" dirty="0" smtClean="0"/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4519613" algn="l"/>
                    <a:tab pos="6280150" algn="l"/>
                    <a:tab pos="6970713" algn="l"/>
                  </a:tabLst>
                </a:pPr>
                <a:r>
                  <a:rPr lang="pt-BR" sz="33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pt-BR" sz="3300" dirty="0" smtClean="0"/>
                  <a:t> 	Sin</a:t>
                </a:r>
                <a:r>
                  <a:rPr lang="pt-BR" sz="3300" i="1" dirty="0" smtClean="0"/>
                  <a:t>x</a:t>
                </a:r>
                <a:r>
                  <a:rPr lang="pt-BR" sz="33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3300" dirty="0" smtClean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300" dirty="0" smtClean="0"/>
                  <a:t>	</a:t>
                </a:r>
                <a:r>
                  <a:rPr lang="pt-BR" sz="33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pt-BR" sz="3300" dirty="0" smtClean="0"/>
                  <a:t> Cos</a:t>
                </a:r>
                <a:r>
                  <a:rPr lang="pt-BR" sz="3300" i="1" dirty="0" smtClean="0"/>
                  <a:t>x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3300" dirty="0"/>
                  <a:t> </a:t>
                </a:r>
                <a:r>
                  <a:rPr lang="pt-BR" sz="3300" dirty="0" smtClean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300" dirty="0"/>
                  <a:t> </a:t>
                </a:r>
                <a:br>
                  <a:rPr lang="pt-BR" sz="3300" dirty="0"/>
                </a:br>
                <a:r>
                  <a:rPr lang="pt-BR" sz="33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pt-BR" sz="3300" dirty="0" smtClean="0"/>
                  <a:t> Tan</a:t>
                </a:r>
                <a:r>
                  <a:rPr lang="pt-BR" sz="3300" i="1" dirty="0" smtClean="0"/>
                  <a:t>x</a:t>
                </a:r>
                <a:r>
                  <a:rPr lang="pt-BR" sz="3300" dirty="0" smtClean="0"/>
                  <a:t> </a:t>
                </a:r>
                <a:r>
                  <a:rPr lang="pt-BR" sz="33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300" dirty="0"/>
                  <a:t> </a:t>
                </a:r>
                <a:r>
                  <a:rPr lang="pt-BR" sz="3300" dirty="0" smtClean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3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97861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496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64" y="1811544"/>
            <a:ext cx="7596168" cy="29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88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9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30" dirty="0" smtClean="0"/>
                  <a:t>	0.4	</a:t>
                </a:r>
                <a:r>
                  <a:rPr lang="en-US" sz="323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30" dirty="0" smtClean="0"/>
                  <a:t> 0.7	</a:t>
                </a:r>
                <a:r>
                  <a:rPr lang="en-US" sz="323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230" dirty="0" smtClean="0"/>
                  <a:t> 0.3	</a:t>
                </a:r>
                <a:r>
                  <a:rPr lang="en-US" sz="323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30" dirty="0" smtClean="0"/>
                  <a:t> 1.6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dirty="0" smtClean="0"/>
                  <a:t>a.	19</a:t>
                </a:r>
                <a:r>
                  <a:rPr lang="en-US" sz="3230" dirty="0"/>
                  <a:t>° </a:t>
                </a:r>
                <a:r>
                  <a:rPr lang="en-US" sz="3230" dirty="0" smtClean="0"/>
                  <a:t>	b. </a:t>
                </a:r>
                <a:r>
                  <a:rPr lang="en-US" sz="3230" dirty="0"/>
                  <a:t>53.7° </a:t>
                </a:r>
                <a:r>
                  <a:rPr lang="en-US" sz="3230" dirty="0" smtClean="0"/>
                  <a:t>	c. </a:t>
                </a:r>
                <a:r>
                  <a:rPr lang="en-US" sz="3230" dirty="0"/>
                  <a:t>40.3° </a:t>
                </a:r>
                <a:r>
                  <a:rPr lang="en-US" sz="3230" dirty="0" smtClean="0"/>
                  <a:t>	d. </a:t>
                </a:r>
                <a:r>
                  <a:rPr lang="en-US" sz="3230" dirty="0"/>
                  <a:t>41.8° </a:t>
                </a:r>
                <a:r>
                  <a:rPr lang="en-US" sz="3230" dirty="0" smtClean="0"/>
                  <a:t>e.	19.7</a:t>
                </a:r>
                <a:r>
                  <a:rPr lang="en-US" sz="3230" dirty="0"/>
                  <a:t>°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i="1" dirty="0" smtClean="0"/>
                  <a:t>x</a:t>
                </a:r>
                <a:r>
                  <a:rPr lang="en-US" sz="3230" dirty="0" smtClean="0"/>
                  <a:t> </a:t>
                </a:r>
                <a:r>
                  <a:rPr lang="en-US" sz="3230" dirty="0"/>
                  <a:t>= 5 x tan 36</a:t>
                </a:r>
                <a:r>
                  <a:rPr lang="en-US" sz="3230" dirty="0" smtClean="0"/>
                  <a:t>°; </a:t>
                </a:r>
                <a:r>
                  <a:rPr lang="en-US" sz="3230" i="1" dirty="0" smtClean="0"/>
                  <a:t>x</a:t>
                </a:r>
                <a:r>
                  <a:rPr lang="en-US" sz="3230" dirty="0" smtClean="0"/>
                  <a:t> </a:t>
                </a:r>
                <a:r>
                  <a:rPr lang="en-US" sz="3230" dirty="0"/>
                  <a:t>= 3.6cm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dirty="0" smtClean="0"/>
                  <a:t>a. 	10.5cm 		b. </a:t>
                </a:r>
                <a:r>
                  <a:rPr lang="en-US" sz="3230" dirty="0"/>
                  <a:t>0.2cm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pt-BR" sz="3230" dirty="0" smtClean="0"/>
                  <a:t>cos </a:t>
                </a:r>
                <a:r>
                  <a:rPr lang="pt-BR" sz="323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3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hyp</m:t>
                        </m:r>
                      </m:den>
                    </m:f>
                  </m:oMath>
                </a14:m>
                <a:r>
                  <a:rPr lang="pt-BR" sz="3230" dirty="0" smtClean="0"/>
                  <a:t>; cos</a:t>
                </a:r>
                <a:r>
                  <a:rPr lang="pt-BR" sz="3230" i="1" dirty="0" smtClean="0"/>
                  <a:t>x</a:t>
                </a:r>
                <a:r>
                  <a:rPr lang="pt-BR" sz="323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3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323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30" dirty="0" smtClean="0"/>
                  <a:t>; </a:t>
                </a:r>
                <a:r>
                  <a:rPr lang="en-US" sz="3230" i="1" dirty="0" smtClean="0"/>
                  <a:t>x</a:t>
                </a:r>
                <a:r>
                  <a:rPr lang="en-US" sz="3230" dirty="0" smtClean="0"/>
                  <a:t> = cos</a:t>
                </a:r>
                <a:r>
                  <a:rPr lang="en-US" sz="3230" baseline="30000" dirty="0" smtClean="0"/>
                  <a:t>-1</a:t>
                </a:r>
                <a:r>
                  <a:rPr lang="en-US" sz="323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3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3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323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30" dirty="0" smtClean="0"/>
                  <a:t>); x = 36.9</a:t>
                </a:r>
                <a:r>
                  <a:rPr lang="en-US" sz="3230" baseline="30000" dirty="0" smtClean="0"/>
                  <a:t>0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dirty="0" smtClean="0"/>
                  <a:t>68.0°</a:t>
                </a:r>
              </a:p>
              <a:p>
                <a:pPr marL="566737" indent="-5143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87438" algn="l"/>
                    <a:tab pos="2622550" algn="l"/>
                    <a:tab pos="4624388" algn="l"/>
                    <a:tab pos="6624638" algn="l"/>
                  </a:tabLst>
                </a:pPr>
                <a:r>
                  <a:rPr lang="en-US" sz="3230" i="1" dirty="0" smtClean="0"/>
                  <a:t>b</a:t>
                </a:r>
                <a:r>
                  <a:rPr lang="en-US" sz="3230" dirty="0" smtClean="0"/>
                  <a:t> </a:t>
                </a:r>
                <a:r>
                  <a:rPr lang="en-US" sz="3230" dirty="0"/>
                  <a:t>is angle of elevation; </a:t>
                </a:r>
                <a:r>
                  <a:rPr lang="en-US" sz="3230" i="1" dirty="0"/>
                  <a:t>a</a:t>
                </a:r>
                <a:r>
                  <a:rPr lang="en-US" sz="3230" dirty="0"/>
                  <a:t> is angle of </a:t>
                </a:r>
                <a:r>
                  <a:rPr lang="en-US" sz="3230" dirty="0" smtClean="0"/>
                  <a:t>depression</a:t>
                </a:r>
                <a:endParaRPr lang="en-US" sz="323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90753"/>
              </a:xfrm>
              <a:prstGeom prst="rect">
                <a:avLst/>
              </a:prstGeom>
              <a:blipFill rotWithShape="0">
                <a:blip r:embed="rId4"/>
                <a:stretch>
                  <a:fillRect l="-996" t="-1557" r="-569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73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Strengthen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11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30" dirty="0" smtClean="0">
                <a:solidFill>
                  <a:srgbClr val="C00000"/>
                </a:solidFill>
              </a:rPr>
              <a:t>a.</a:t>
            </a:r>
            <a:r>
              <a:rPr lang="en-US" sz="3230" dirty="0" smtClean="0"/>
              <a:t>			</a:t>
            </a:r>
            <a:r>
              <a:rPr lang="en-US" sz="3230" dirty="0" smtClean="0">
                <a:solidFill>
                  <a:srgbClr val="C00000"/>
                </a:solidFill>
              </a:rPr>
              <a:t>b.</a:t>
            </a:r>
            <a:r>
              <a:rPr lang="en-US" sz="3230" dirty="0" smtClean="0"/>
              <a:t> 39.3</a:t>
            </a:r>
            <a:r>
              <a:rPr lang="en-US" sz="3230" baseline="30000" dirty="0" smtClean="0"/>
              <a:t>0</a:t>
            </a:r>
            <a:r>
              <a:rPr lang="en-US" sz="3230" dirty="0" smtClean="0"/>
              <a:t>	</a:t>
            </a:r>
            <a:br>
              <a:rPr lang="en-US" sz="3230" dirty="0" smtClean="0"/>
            </a:br>
            <a:r>
              <a:rPr lang="en-US" sz="3230" dirty="0" smtClean="0"/>
              <a:t/>
            </a:r>
            <a:br>
              <a:rPr lang="en-US" sz="3230" dirty="0" smtClean="0"/>
            </a:br>
            <a:r>
              <a:rPr lang="en-US" sz="3230" dirty="0" smtClean="0"/>
              <a:t/>
            </a:r>
            <a:br>
              <a:rPr lang="en-US" sz="3230" dirty="0" smtClean="0"/>
            </a:br>
            <a:r>
              <a:rPr lang="en-US" sz="3230" dirty="0" smtClean="0"/>
              <a:t/>
            </a:r>
            <a:br>
              <a:rPr lang="en-US" sz="3230" dirty="0" smtClean="0"/>
            </a:br>
            <a:endParaRPr lang="en-US" sz="3230" dirty="0" smtClean="0"/>
          </a:p>
          <a:p>
            <a:pPr marL="7937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263835"/>
            <a:ext cx="2854306" cy="2093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200427"/>
                  </p:ext>
                </p:extLst>
              </p:nvPr>
            </p:nvGraphicFramePr>
            <p:xfrm>
              <a:off x="1115616" y="3645024"/>
              <a:ext cx="7632846" cy="2866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2141"/>
                    <a:gridCol w="1272141"/>
                    <a:gridCol w="1272141"/>
                    <a:gridCol w="1272141"/>
                    <a:gridCol w="1272141"/>
                    <a:gridCol w="1272141"/>
                  </a:tblGrid>
                  <a:tr h="33924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39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200427"/>
                  </p:ext>
                </p:extLst>
              </p:nvPr>
            </p:nvGraphicFramePr>
            <p:xfrm>
              <a:off x="1115616" y="3645024"/>
              <a:ext cx="7632846" cy="28669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2141"/>
                    <a:gridCol w="1272141"/>
                    <a:gridCol w="1272141"/>
                    <a:gridCol w="1272141"/>
                    <a:gridCol w="1272141"/>
                    <a:gridCol w="1272141"/>
                  </a:tblGrid>
                  <a:tr h="48768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r>
                            <a:rPr lang="en-US" sz="2600" b="1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b="1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</a:tr>
                  <a:tr h="92246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957" t="-57895" r="-400478" b="-1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0957" t="-57895" r="-300478" b="-1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02404" t="-57895" r="-201923" b="-1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2246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957" t="-157895" r="-400478" b="-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957" t="-157895" r="-300478" b="-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2404" t="-157895" r="-201923" b="-69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43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tan</a:t>
                          </a:r>
                          <a:endParaRPr lang="en-US" sz="2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100957" t="-445455" r="-400478" b="-1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302404" t="-445455" r="-201923" b="-1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66492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Extend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69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5138" indent="-4651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220" dirty="0" smtClean="0"/>
                  <a:t>30</a:t>
                </a:r>
                <a:r>
                  <a:rPr lang="en-US" sz="3220" dirty="0"/>
                  <a:t>°</a:t>
                </a:r>
              </a:p>
              <a:p>
                <a:pPr marL="465138" indent="-4651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220" dirty="0" smtClean="0"/>
                  <a:t>Angles </a:t>
                </a:r>
                <a:r>
                  <a:rPr lang="en-US" sz="3220" dirty="0"/>
                  <a:t>in a pentagon sum to </a:t>
                </a:r>
                <a:r>
                  <a:rPr lang="en-US" sz="3220" dirty="0" smtClean="0"/>
                  <a:t>540°</a:t>
                </a:r>
                <a:br>
                  <a:rPr lang="en-US" sz="3220" dirty="0" smtClean="0"/>
                </a:br>
                <a:r>
                  <a:rPr lang="en-US" sz="3220" dirty="0" smtClean="0"/>
                  <a:t>Each </a:t>
                </a:r>
                <a:r>
                  <a:rPr lang="en-US" sz="3220" dirty="0"/>
                  <a:t>angle in a regular pentagon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2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2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540</m:t>
                        </m:r>
                      </m:num>
                      <m:den>
                        <m:r>
                          <a:rPr lang="en-US" sz="322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20" dirty="0"/>
                  <a:t> = 108° </a:t>
                </a:r>
                <a:r>
                  <a:rPr lang="en-US" sz="3220" dirty="0" smtClean="0"/>
                  <a:t/>
                </a:r>
                <a:br>
                  <a:rPr lang="en-US" sz="3220" dirty="0" smtClean="0"/>
                </a:br>
                <a:r>
                  <a:rPr lang="en-US" sz="3220" dirty="0" smtClean="0"/>
                  <a:t>∠BCD </a:t>
                </a:r>
                <a:r>
                  <a:rPr lang="en-US" sz="3220" dirty="0"/>
                  <a:t>= </a:t>
                </a:r>
                <a:r>
                  <a:rPr lang="en-US" sz="3220" dirty="0" smtClean="0"/>
                  <a:t>108°</a:t>
                </a:r>
                <a:br>
                  <a:rPr lang="en-US" sz="3220" dirty="0" smtClean="0"/>
                </a:br>
                <a:r>
                  <a:rPr lang="en-US" sz="3220" dirty="0" smtClean="0"/>
                  <a:t>∠FCD </a:t>
                </a:r>
                <a:r>
                  <a:rPr lang="en-US" sz="3220" dirty="0"/>
                  <a:t>= 180 -108 = 72° (angles on a straight line sum to 180</a:t>
                </a:r>
                <a:r>
                  <a:rPr lang="en-US" sz="3220" dirty="0" smtClean="0"/>
                  <a:t>°)</a:t>
                </a:r>
                <a:br>
                  <a:rPr lang="en-US" sz="3220" dirty="0" smtClean="0"/>
                </a:br>
                <a:r>
                  <a:rPr lang="en-US" sz="3220" dirty="0" smtClean="0"/>
                  <a:t>∠FCD </a:t>
                </a:r>
                <a:r>
                  <a:rPr lang="en-US" sz="3220" dirty="0"/>
                  <a:t>= </a:t>
                </a:r>
                <a:r>
                  <a:rPr lang="en-US" sz="3220" dirty="0" smtClean="0"/>
                  <a:t>∠CDF </a:t>
                </a:r>
                <a:r>
                  <a:rPr lang="en-US" sz="3220" dirty="0"/>
                  <a:t>(triangle CDF is </a:t>
                </a:r>
                <a:r>
                  <a:rPr lang="en-US" sz="3220" dirty="0" smtClean="0"/>
                  <a:t>isosceles)</a:t>
                </a:r>
                <a:br>
                  <a:rPr lang="en-US" sz="3220" dirty="0" smtClean="0"/>
                </a:br>
                <a:r>
                  <a:rPr lang="en-US" sz="3220" dirty="0" smtClean="0"/>
                  <a:t>∠CFD </a:t>
                </a:r>
                <a:r>
                  <a:rPr lang="en-US" sz="3220" dirty="0"/>
                  <a:t>= 180° - 2 x 72 = 36° (angles in a triangle sum to 180°)</a:t>
                </a:r>
                <a:r>
                  <a:rPr lang="en-US" sz="3220" dirty="0" smtClean="0"/>
                  <a:t>	</a:t>
                </a:r>
                <a:endParaRPr lang="en-US" sz="322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69328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03" b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113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Extend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7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20" dirty="0" smtClean="0"/>
              <a:t>2</a:t>
            </a:r>
            <a:r>
              <a:rPr lang="en-US" sz="3220" i="1" dirty="0" smtClean="0"/>
              <a:t>x</a:t>
            </a:r>
            <a:r>
              <a:rPr lang="en-US" sz="3220" dirty="0" smtClean="0"/>
              <a:t> </a:t>
            </a:r>
            <a:r>
              <a:rPr lang="en-US" sz="3220" dirty="0"/>
              <a:t>- 20 + </a:t>
            </a:r>
            <a:r>
              <a:rPr lang="en-US" sz="3220" i="1" dirty="0"/>
              <a:t>x</a:t>
            </a:r>
            <a:r>
              <a:rPr lang="en-US" sz="3220" dirty="0"/>
              <a:t> + 5 = </a:t>
            </a:r>
            <a:r>
              <a:rPr lang="en-US" sz="3220" dirty="0" smtClean="0"/>
              <a:t>2</a:t>
            </a:r>
            <a:r>
              <a:rPr lang="en-US" sz="3220" i="1" dirty="0" smtClean="0"/>
              <a:t>x</a:t>
            </a:r>
            <a:r>
              <a:rPr lang="en-US" sz="3220" dirty="0" smtClean="0"/>
              <a:t> </a:t>
            </a:r>
            <a:r>
              <a:rPr lang="en-US" sz="3220" dirty="0"/>
              <a:t>+ 35 so </a:t>
            </a:r>
            <a:r>
              <a:rPr lang="en-US" sz="3220" i="1" dirty="0" smtClean="0"/>
              <a:t>x</a:t>
            </a:r>
            <a:r>
              <a:rPr lang="en-US" sz="3220" dirty="0" smtClean="0"/>
              <a:t> </a:t>
            </a:r>
            <a:r>
              <a:rPr lang="en-US" sz="3220" dirty="0"/>
              <a:t>= 50° (the exterior angle of a triangle is equal to the sum of the two interior angles at the other vertices</a:t>
            </a:r>
            <a:r>
              <a:rPr lang="en-US" sz="3220" dirty="0" smtClean="0"/>
              <a:t>)</a:t>
            </a:r>
            <a:br>
              <a:rPr lang="en-US" sz="3220" dirty="0" smtClean="0"/>
            </a:br>
            <a:r>
              <a:rPr lang="en-US" sz="3600" dirty="0" smtClean="0"/>
              <a:t>∠</a:t>
            </a:r>
            <a:r>
              <a:rPr lang="en-US" sz="3220" dirty="0" smtClean="0"/>
              <a:t>QSR </a:t>
            </a:r>
            <a:r>
              <a:rPr lang="en-US" sz="3220" dirty="0"/>
              <a:t>= 2</a:t>
            </a:r>
            <a:r>
              <a:rPr lang="en-US" sz="3220" i="1" dirty="0"/>
              <a:t>x</a:t>
            </a:r>
            <a:r>
              <a:rPr lang="en-US" sz="3220" dirty="0"/>
              <a:t> + 35 = 135</a:t>
            </a:r>
            <a:r>
              <a:rPr lang="en-US" sz="3220" dirty="0" smtClean="0"/>
              <a:t>°</a:t>
            </a:r>
            <a:br>
              <a:rPr lang="en-US" sz="3220" dirty="0" smtClean="0"/>
            </a:br>
            <a:r>
              <a:rPr lang="en-US" sz="3600" dirty="0" smtClean="0"/>
              <a:t>∠</a:t>
            </a:r>
            <a:r>
              <a:rPr lang="en-US" sz="3220" dirty="0" smtClean="0"/>
              <a:t>QSP </a:t>
            </a:r>
            <a:r>
              <a:rPr lang="en-US" sz="3220" dirty="0"/>
              <a:t>= 180 - 135 = 45° (angles on a straight line)</a:t>
            </a: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20" dirty="0" smtClean="0"/>
              <a:t>12.0cm</a:t>
            </a:r>
            <a:endParaRPr lang="en-US" sz="3220" dirty="0"/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20" dirty="0" smtClean="0"/>
              <a:t>122.02 </a:t>
            </a:r>
            <a:r>
              <a:rPr lang="en-US" sz="3220" dirty="0"/>
              <a:t>m</a:t>
            </a:r>
          </a:p>
          <a:p>
            <a:pPr marL="569913" indent="-5699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3220" dirty="0" smtClean="0"/>
              <a:t>36</a:t>
            </a:r>
            <a:r>
              <a:rPr lang="en-US" sz="3220" dirty="0"/>
              <a:t>°, 72°, 108°, 144°, 180°</a:t>
            </a:r>
            <a:endParaRPr lang="en-US" sz="3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69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Extend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81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/>
                  <a:t>6 sides</a:t>
                </a: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/>
                  <a:t>32.5</a:t>
                </a:r>
                <a:r>
                  <a:rPr lang="en-US" sz="3900" dirty="0"/>
                  <a:t>°</a:t>
                </a: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/>
                  <a:t>48 </a:t>
                </a:r>
                <a:r>
                  <a:rPr lang="en-US" sz="3900" dirty="0"/>
                  <a:t>700 feet</a:t>
                </a: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</a:rPr>
                  <a:t>a. </a:t>
                </a:r>
                <a:r>
                  <a:rPr lang="en-US" sz="39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39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3900" dirty="0" smtClean="0"/>
                  <a:t>  AB = 150cm 	</a:t>
                </a:r>
                <a:r>
                  <a:rPr lang="en-US" sz="39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3900" dirty="0" smtClean="0"/>
                  <a:t> </a:t>
                </a:r>
                <a:r>
                  <a:rPr lang="en-US" sz="3900" dirty="0"/>
                  <a:t>AC = 2.60cm </a:t>
                </a:r>
                <a:r>
                  <a:rPr lang="en-US" sz="3900" dirty="0" smtClean="0"/>
                  <a:t/>
                </a:r>
                <a:br>
                  <a:rPr lang="en-US" sz="3900" dirty="0" smtClean="0"/>
                </a:br>
                <a:r>
                  <a:rPr lang="en-US" sz="3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900" dirty="0" smtClean="0"/>
                  <a:t> </a:t>
                </a:r>
                <a:r>
                  <a:rPr lang="en-US" sz="3900" dirty="0"/>
                  <a:t>7.1cm</a:t>
                </a: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/>
                  <a:t>(</a:t>
                </a:r>
                <a:r>
                  <a:rPr lang="en-US" sz="3900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900" dirty="0"/>
                  <a:t> + 12) cm</a:t>
                </a:r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/>
                  <a:t>7.1cm</a:t>
                </a:r>
                <a:endParaRPr lang="en-US" sz="3900" dirty="0"/>
              </a:p>
              <a:p>
                <a:pPr marL="862013" indent="-8620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7438" algn="l"/>
                    <a:tab pos="2622550" algn="l"/>
                    <a:tab pos="4624388" algn="l"/>
                    <a:tab pos="4968875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900" dirty="0" smtClean="0"/>
                  <a:t> 3.4cm 		</a:t>
                </a:r>
                <a:r>
                  <a:rPr lang="en-US" sz="3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900" dirty="0" smtClean="0"/>
                  <a:t> </a:t>
                </a:r>
                <a:r>
                  <a:rPr lang="en-US" sz="3900" dirty="0"/>
                  <a:t>22.3°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81098"/>
              </a:xfrm>
              <a:prstGeom prst="rect">
                <a:avLst/>
              </a:prstGeom>
              <a:blipFill rotWithShape="0">
                <a:blip r:embed="rId4"/>
                <a:stretch>
                  <a:fillRect l="-2134" t="-2000" r="-3201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9703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</a:t>
            </a:r>
            <a:r>
              <a:rPr lang="en-GB" sz="4000" dirty="0"/>
              <a:t>– </a:t>
            </a:r>
            <a:r>
              <a:rPr lang="en-GB" sz="4000" dirty="0" smtClean="0"/>
              <a:t>Test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C00000"/>
              </a:buClr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5600" b="1" dirty="0">
                <a:solidFill>
                  <a:srgbClr val="0070C0"/>
                </a:solidFill>
              </a:rPr>
              <a:t>Sample student answers</a:t>
            </a:r>
          </a:p>
          <a:p>
            <a:pPr>
              <a:spcAft>
                <a:spcPts val="300"/>
              </a:spcAft>
              <a:buClr>
                <a:srgbClr val="C00000"/>
              </a:buClr>
              <a:tabLst>
                <a:tab pos="1087438" algn="l"/>
                <a:tab pos="2622550" algn="l"/>
                <a:tab pos="4624388" algn="l"/>
                <a:tab pos="4968875" algn="l"/>
              </a:tabLst>
            </a:pPr>
            <a:r>
              <a:rPr lang="en-US" sz="5600" dirty="0"/>
              <a:t>Student C gives the best answer. Student A rounded too early and Student B's algebra was incorrect.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2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5 -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36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979738" algn="l"/>
                    <a:tab pos="6230938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+ 20 = 90;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35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35° and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20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°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180;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45°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are: 45°, 45° and 90°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- 30 = 180;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35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Angles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are: 70° and 110°</a:t>
                </a:r>
              </a:p>
              <a:p>
                <a:pPr marL="795338" indent="-7953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°, 45° and 90° or 36°, 72° and 72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3614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685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2205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5.1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Properties of Triangles &amp; Quadrilaterals</a:t>
            </a:r>
            <a:endParaRPr lang="en-GB" sz="24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979738" algn="l"/>
                <a:tab pos="6230938" algn="l"/>
                <a:tab pos="6451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979738" algn="l"/>
                <a:tab pos="6230938" algn="l"/>
                <a:tab pos="6451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979738" algn="l"/>
                <a:tab pos="6230938" algn="l"/>
                <a:tab pos="6451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(corresponding angles are equal and angles on a straight line sum to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1.80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862263" algn="l"/>
                <a:tab pos="4978400" algn="l"/>
                <a:tab pos="66373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68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68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252538" algn="l"/>
                <a:tab pos="2979738" algn="l"/>
                <a:tab pos="6230938" algn="l"/>
                <a:tab pos="6451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Students’ own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/>
              <a:t>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BAD = 80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/>
              <a:t>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/>
              <a:t>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Opposite angles are equal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Yes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Opposite angles are equal</a:t>
            </a:r>
          </a:p>
        </p:txBody>
      </p:sp>
    </p:spTree>
    <p:extLst>
      <p:ext uri="{BB962C8B-B14F-4D97-AF65-F5344CB8AC3E}">
        <p14:creationId xmlns:p14="http://schemas.microsoft.com/office/powerpoint/2010/main" val="3537588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5.1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Properties of Triangles &amp; Quadrilaterals</a:t>
            </a:r>
            <a:endParaRPr lang="en-GB" sz="24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00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20800" algn="l"/>
                    <a:tab pos="2979738" algn="l"/>
                    <a:tab pos="6230938" algn="l"/>
                    <a:tab pos="64516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° (angles on a straight line)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CAB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(alternate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angles)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alternate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angles)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x + y + z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angle sum of a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triangle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979738" algn="l"/>
                    <a:tab pos="6230938" algn="l"/>
                    <a:tab pos="6451600" algn="l"/>
                  </a:tabLst>
                </a:pP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AED =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38° (alternate angles are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equal)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180 −38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angle sum of a triangle is 180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°)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EAO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equal (base angles of a isosceles) </a:t>
                </a:r>
                <a:r>
                  <a:rPr lang="en-US" sz="3000" dirty="0" smtClean="0"/>
                  <a:t>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ADC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180 -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71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109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(angles on a straight line sum to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00389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67" r="-2632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4913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5.1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Properties of Triangles &amp; Quadrilaterals</a:t>
            </a:r>
            <a:endParaRPr lang="en-GB" sz="24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20800" algn="l"/>
                <a:tab pos="2979738" algn="l"/>
                <a:tab pos="6230938" algn="l"/>
                <a:tab pos="6451600" algn="l"/>
              </a:tabLst>
            </a:pP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= 180</a:t>
            </a:r>
            <a:r>
              <a:rPr lang="en-US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= 180</a:t>
            </a:r>
            <a:r>
              <a:rPr lang="en-US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+ b + c + d + e + f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= 360</a:t>
            </a:r>
            <a:r>
              <a:rPr lang="en-US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the angle sum of a quadrilateral =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r>
              <a:rPr lang="en-US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20800" algn="l"/>
                <a:tab pos="3995738" algn="l"/>
                <a:tab pos="6230938" algn="l"/>
                <a:tab pos="6451600" algn="l"/>
              </a:tabLst>
            </a:pPr>
            <a:r>
              <a:rPr lang="en-US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= 103°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r>
              <a:rPr lang="en-US" sz="45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b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111° 	</a:t>
            </a:r>
            <a:r>
              <a:rPr lang="en-US" sz="4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4500" i="1" dirty="0">
                <a:latin typeface="Arial" panose="020B0604020202020204" pitchFamily="34" charset="0"/>
                <a:cs typeface="Arial" panose="020B0604020202020204" pitchFamily="34" charset="0"/>
              </a:rPr>
              <a:t>= z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4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16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5.1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Properties of Triangles &amp; Quadrilaterals</a:t>
            </a:r>
            <a:endParaRPr lang="en-GB" sz="24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41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320800" algn="l"/>
                    <a:tab pos="2979738" algn="l"/>
                    <a:tab pos="6230938" algn="l"/>
                    <a:tab pos="6451600" algn="l"/>
                  </a:tabLst>
                </a:pP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132</a:t>
                </a:r>
                <a:r>
                  <a:rPr lang="en-US" sz="3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(exterior angles of a triangle is equal to the sum of the two interior angles at the other two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vertices)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(triangle BEC is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isosceles)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CBA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  <a:r>
                  <a:rPr lang="en-US" sz="3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(alternate angles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DAB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CBA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(trapezium is an isosceles trapezium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/>
                  <a:t>∠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DAB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  <a:r>
                  <a:rPr lang="en-US" sz="3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41197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40" r="-3343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18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5.1 –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Angle Properties of Triangles &amp; Quadrilaterals</a:t>
            </a:r>
            <a:endParaRPr lang="en-GB" sz="24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20800" algn="l"/>
                <a:tab pos="2979738" algn="l"/>
                <a:tab pos="6230938" algn="l"/>
                <a:tab pos="6451600" algn="l"/>
              </a:tabLst>
            </a:pPr>
            <a:r>
              <a:rPr lang="en-US" sz="3600" dirty="0" smtClean="0"/>
              <a:t>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CBE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(corresponding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angles)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/>
              <a:t>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CBA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(angles on a straight line sum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/>
              <a:t>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ACB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180 - (74 + 70)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(angles in a triangle sum to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indent="-7953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20800" algn="l"/>
                <a:tab pos="2979738" algn="l"/>
                <a:tab pos="6230938" algn="l"/>
                <a:tab pos="6451600" algn="l"/>
              </a:tabLst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30 +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10 +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= 360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77.5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dirty="0" smtClean="0"/>
              <a:t>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CBD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180 -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- 10)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112.5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(angles on a straight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5637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173170</TotalTime>
  <Words>711</Words>
  <Application>Microsoft Office PowerPoint</Application>
  <PresentationFormat>On-screen Show (4:3)</PresentationFormat>
  <Paragraphs>352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Enderoth</vt:lpstr>
      <vt:lpstr>PowerPoint Presentation</vt:lpstr>
      <vt:lpstr>5 - Prior knowledge check</vt:lpstr>
      <vt:lpstr>5 - Prior knowledge check</vt:lpstr>
      <vt:lpstr>5 - Prior knowledge check</vt:lpstr>
      <vt:lpstr>5.1 – Angle Properties of Triangles &amp; Quadrilaterals</vt:lpstr>
      <vt:lpstr>5.1 – Angle Properties of Triangles &amp; Quadrilaterals</vt:lpstr>
      <vt:lpstr>5.1 – Angle Properties of Triangles &amp; Quadrilaterals</vt:lpstr>
      <vt:lpstr>5.1 – Angle Properties of Triangles &amp; Quadrilaterals</vt:lpstr>
      <vt:lpstr>5.1 – Angle Properties of Triangles &amp; Quadrilaterals</vt:lpstr>
      <vt:lpstr>5.2 – Interior Angles of a Polygon</vt:lpstr>
      <vt:lpstr>5.2 – Interior Angles of a Polygon</vt:lpstr>
      <vt:lpstr>5.3 – Exterior Angles of a Polygon</vt:lpstr>
      <vt:lpstr>5.3 – Exterior Angles of a Polygon</vt:lpstr>
      <vt:lpstr>5.4 – Pythagoras’ Theorem 1</vt:lpstr>
      <vt:lpstr>5.4 – Pythagoras’ Theorem 1</vt:lpstr>
      <vt:lpstr>5.5 – Pythagoras’ Theorem 2</vt:lpstr>
      <vt:lpstr>5.6 – Trigonometry 1</vt:lpstr>
      <vt:lpstr>5.6 – Trigonometry 1</vt:lpstr>
      <vt:lpstr>5.6 – Trigonometry 1</vt:lpstr>
      <vt:lpstr>5.7 – Trigonometry 2</vt:lpstr>
      <vt:lpstr>5.7 – Trigonometry 2</vt:lpstr>
      <vt:lpstr>5 – Problem-Solving</vt:lpstr>
      <vt:lpstr>5 – Check-Up</vt:lpstr>
      <vt:lpstr>5 – Check-Up</vt:lpstr>
      <vt:lpstr>5 – Check-Up</vt:lpstr>
      <vt:lpstr>5 – Check-Up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Strengthen</vt:lpstr>
      <vt:lpstr>5 – Extend</vt:lpstr>
      <vt:lpstr>5 – Extend</vt:lpstr>
      <vt:lpstr>5 – Extend</vt:lpstr>
      <vt:lpstr>5 –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05 - Answers</dc:title>
  <dc:subject>Travel and Tourism</dc:subject>
  <dc:creator>Enderoth</dc:creator>
  <cp:keywords>Year 09 - Mathematics - Unit 05 - Answers</cp:keywords>
  <cp:lastModifiedBy>Enderoth</cp:lastModifiedBy>
  <cp:revision>4857</cp:revision>
  <cp:lastPrinted>2014-01-22T18:25:48Z</cp:lastPrinted>
  <dcterms:created xsi:type="dcterms:W3CDTF">2008-03-12T11:01:44Z</dcterms:created>
  <dcterms:modified xsi:type="dcterms:W3CDTF">2018-11-20T13:17:03Z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